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CA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3B7D5C-5D99-4A6D-9595-4BFE7035381A}" v="181" dt="2025-10-28T07:34:58.216"/>
    <p1510:client id="{27A311C8-12E0-433E-8CFB-6B288851ADBE}" v="322" dt="2025-10-28T18:15:52.234"/>
    <p1510:client id="{421A685D-75D2-9048-AA15-FF88787E7D15}" v="835" dt="2025-10-28T06:36:59.7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CD6BD6-4D00-4BFD-9708-809861310BF1}" type="doc">
      <dgm:prSet loTypeId="urn:microsoft.com/office/officeart/2005/8/layout/cycle2" loCatId="cycle" qsTypeId="urn:microsoft.com/office/officeart/2005/8/quickstyle/simple5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CB9C945-7ECE-4DE9-AA8F-430F3A3E9BD7}">
      <dgm:prSet/>
      <dgm:spPr/>
      <dgm:t>
        <a:bodyPr/>
        <a:lstStyle/>
        <a:p>
          <a:r>
            <a:rPr lang="en-US" b="1" dirty="0"/>
            <a:t>Farm Management System</a:t>
          </a:r>
          <a:endParaRPr lang="en-US" dirty="0"/>
        </a:p>
      </dgm:t>
    </dgm:pt>
    <dgm:pt modelId="{056E90B7-E508-4EFF-8983-DA2EAE36F525}" type="parTrans" cxnId="{D7C26069-2BC2-46A2-BBF7-F8F1DA11E66F}">
      <dgm:prSet/>
      <dgm:spPr/>
      <dgm:t>
        <a:bodyPr/>
        <a:lstStyle/>
        <a:p>
          <a:endParaRPr lang="en-US"/>
        </a:p>
      </dgm:t>
    </dgm:pt>
    <dgm:pt modelId="{05FDD0D4-2B18-4B30-91FB-046386F0FAAD}" type="sibTrans" cxnId="{D7C26069-2BC2-46A2-BBF7-F8F1DA11E66F}">
      <dgm:prSet/>
      <dgm:spPr/>
      <dgm:t>
        <a:bodyPr/>
        <a:lstStyle/>
        <a:p>
          <a:endParaRPr lang="en-US"/>
        </a:p>
      </dgm:t>
    </dgm:pt>
    <dgm:pt modelId="{C1D306D6-2D84-4DCF-97FB-7670A3BA2561}">
      <dgm:prSet/>
      <dgm:spPr/>
      <dgm:t>
        <a:bodyPr/>
        <a:lstStyle/>
        <a:p>
          <a:r>
            <a:rPr lang="en-US" b="1" dirty="0"/>
            <a:t>One platform for both crop and dairy farmers</a:t>
          </a:r>
          <a:endParaRPr lang="en-US" dirty="0"/>
        </a:p>
      </dgm:t>
    </dgm:pt>
    <dgm:pt modelId="{C7616DF3-0168-4E55-BD63-591CB1F4C91A}" type="parTrans" cxnId="{666AD4BD-0D5D-49E0-8C51-69EBB9349707}">
      <dgm:prSet/>
      <dgm:spPr/>
      <dgm:t>
        <a:bodyPr/>
        <a:lstStyle/>
        <a:p>
          <a:endParaRPr lang="en-US"/>
        </a:p>
      </dgm:t>
    </dgm:pt>
    <dgm:pt modelId="{B27CD013-FE96-4E62-B709-80BF14A177ED}" type="sibTrans" cxnId="{666AD4BD-0D5D-49E0-8C51-69EBB9349707}">
      <dgm:prSet/>
      <dgm:spPr/>
      <dgm:t>
        <a:bodyPr/>
        <a:lstStyle/>
        <a:p>
          <a:endParaRPr lang="en-US"/>
        </a:p>
      </dgm:t>
    </dgm:pt>
    <dgm:pt modelId="{B2073360-2F8C-486D-B08E-9ED422D511BA}">
      <dgm:prSet/>
      <dgm:spPr/>
      <dgm:t>
        <a:bodyPr/>
        <a:lstStyle/>
        <a:p>
          <a:r>
            <a:rPr lang="en-US" b="1" dirty="0"/>
            <a:t>Track crops, livestock, and farm activities digitally</a:t>
          </a:r>
          <a:endParaRPr lang="en-US" dirty="0"/>
        </a:p>
      </dgm:t>
    </dgm:pt>
    <dgm:pt modelId="{8AF983F3-436E-4D5C-86A5-DF4030D91380}" type="parTrans" cxnId="{0946460E-5AEF-4F8B-8881-EBB73DB06E51}">
      <dgm:prSet/>
      <dgm:spPr/>
      <dgm:t>
        <a:bodyPr/>
        <a:lstStyle/>
        <a:p>
          <a:endParaRPr lang="en-US"/>
        </a:p>
      </dgm:t>
    </dgm:pt>
    <dgm:pt modelId="{4F2D902B-F6A4-481D-BACF-ED11FDBD3AD8}" type="sibTrans" cxnId="{0946460E-5AEF-4F8B-8881-EBB73DB06E51}">
      <dgm:prSet/>
      <dgm:spPr/>
      <dgm:t>
        <a:bodyPr/>
        <a:lstStyle/>
        <a:p>
          <a:endParaRPr lang="en-US"/>
        </a:p>
      </dgm:t>
    </dgm:pt>
    <dgm:pt modelId="{47B4F1A0-1952-4968-96EA-C9B1148A0A31}">
      <dgm:prSet/>
      <dgm:spPr/>
      <dgm:t>
        <a:bodyPr/>
        <a:lstStyle/>
        <a:p>
          <a:r>
            <a:rPr lang="en-US" b="1" dirty="0"/>
            <a:t>Automated irrigation, fertilizer, and feed schedules</a:t>
          </a:r>
          <a:endParaRPr lang="en-US" dirty="0"/>
        </a:p>
      </dgm:t>
    </dgm:pt>
    <dgm:pt modelId="{AE3DA28B-7E44-4005-ABEA-2CD2F868BA8E}" type="parTrans" cxnId="{40F2CF61-EBAD-46D2-9F6B-512580E338F7}">
      <dgm:prSet/>
      <dgm:spPr/>
      <dgm:t>
        <a:bodyPr/>
        <a:lstStyle/>
        <a:p>
          <a:endParaRPr lang="en-US"/>
        </a:p>
      </dgm:t>
    </dgm:pt>
    <dgm:pt modelId="{0624FB35-E94E-4D7F-8409-73DFCFDBFC0D}" type="sibTrans" cxnId="{40F2CF61-EBAD-46D2-9F6B-512580E338F7}">
      <dgm:prSet/>
      <dgm:spPr/>
      <dgm:t>
        <a:bodyPr/>
        <a:lstStyle/>
        <a:p>
          <a:endParaRPr lang="en-US"/>
        </a:p>
      </dgm:t>
    </dgm:pt>
    <dgm:pt modelId="{79E5C8AD-E743-4770-8BF9-BE7F0B62858A}">
      <dgm:prSet/>
      <dgm:spPr/>
      <dgm:t>
        <a:bodyPr/>
        <a:lstStyle/>
        <a:p>
          <a:r>
            <a:rPr lang="en-US" b="1" dirty="0"/>
            <a:t>Keep all records organized and accessible</a:t>
          </a:r>
          <a:endParaRPr lang="en-US" dirty="0"/>
        </a:p>
      </dgm:t>
    </dgm:pt>
    <dgm:pt modelId="{E5CB0EF1-D1C3-4120-8AD8-F03C1B0DE00F}" type="parTrans" cxnId="{4231E5E7-E10C-4C64-999B-260C5B6E1620}">
      <dgm:prSet/>
      <dgm:spPr/>
      <dgm:t>
        <a:bodyPr/>
        <a:lstStyle/>
        <a:p>
          <a:endParaRPr lang="en-US"/>
        </a:p>
      </dgm:t>
    </dgm:pt>
    <dgm:pt modelId="{BF672719-FB3F-4F40-BEA1-D8C6A30E3124}" type="sibTrans" cxnId="{4231E5E7-E10C-4C64-999B-260C5B6E1620}">
      <dgm:prSet/>
      <dgm:spPr/>
      <dgm:t>
        <a:bodyPr/>
        <a:lstStyle/>
        <a:p>
          <a:endParaRPr lang="en-US"/>
        </a:p>
      </dgm:t>
    </dgm:pt>
    <dgm:pt modelId="{21CB5FD4-11D1-4353-BD29-0188595AE3BD}">
      <dgm:prSet/>
      <dgm:spPr/>
      <dgm:t>
        <a:bodyPr/>
        <a:lstStyle/>
        <a:p>
          <a:r>
            <a:rPr lang="en-US" b="1" dirty="0"/>
            <a:t>Make data-driven decisions to reduce waste and increase profit</a:t>
          </a:r>
          <a:endParaRPr lang="en-US" dirty="0"/>
        </a:p>
      </dgm:t>
    </dgm:pt>
    <dgm:pt modelId="{CAE7DC84-3E2A-43E4-AB35-DA596D21BD52}" type="parTrans" cxnId="{45DCA7EB-FC69-4BB1-8643-717E1AB20D63}">
      <dgm:prSet/>
      <dgm:spPr/>
      <dgm:t>
        <a:bodyPr/>
        <a:lstStyle/>
        <a:p>
          <a:endParaRPr lang="en-US"/>
        </a:p>
      </dgm:t>
    </dgm:pt>
    <dgm:pt modelId="{1F6B5E0C-CE2F-4F2D-B0E3-C2BD5FFD2190}" type="sibTrans" cxnId="{45DCA7EB-FC69-4BB1-8643-717E1AB20D63}">
      <dgm:prSet/>
      <dgm:spPr/>
      <dgm:t>
        <a:bodyPr/>
        <a:lstStyle/>
        <a:p>
          <a:endParaRPr lang="en-US"/>
        </a:p>
      </dgm:t>
    </dgm:pt>
    <dgm:pt modelId="{E892B3E0-E434-4291-8A85-57FC4202C8D5}" type="pres">
      <dgm:prSet presAssocID="{98CD6BD6-4D00-4BFD-9708-809861310BF1}" presName="cycle" presStyleCnt="0">
        <dgm:presLayoutVars>
          <dgm:dir/>
          <dgm:resizeHandles val="exact"/>
        </dgm:presLayoutVars>
      </dgm:prSet>
      <dgm:spPr/>
    </dgm:pt>
    <dgm:pt modelId="{1D1CF9AB-DA6B-40B7-9959-F163D880F6AD}" type="pres">
      <dgm:prSet presAssocID="{3CB9C945-7ECE-4DE9-AA8F-430F3A3E9BD7}" presName="node" presStyleLbl="node1" presStyleIdx="0" presStyleCnt="6">
        <dgm:presLayoutVars>
          <dgm:bulletEnabled val="1"/>
        </dgm:presLayoutVars>
      </dgm:prSet>
      <dgm:spPr/>
    </dgm:pt>
    <dgm:pt modelId="{6A7046D5-097C-4996-981D-A06B5BD81E25}" type="pres">
      <dgm:prSet presAssocID="{05FDD0D4-2B18-4B30-91FB-046386F0FAAD}" presName="sibTrans" presStyleLbl="sibTrans2D1" presStyleIdx="0" presStyleCnt="6"/>
      <dgm:spPr/>
    </dgm:pt>
    <dgm:pt modelId="{0348F1D8-3AA4-4553-A1AD-1E6D940E4AC4}" type="pres">
      <dgm:prSet presAssocID="{05FDD0D4-2B18-4B30-91FB-046386F0FAAD}" presName="connectorText" presStyleLbl="sibTrans2D1" presStyleIdx="0" presStyleCnt="6"/>
      <dgm:spPr/>
    </dgm:pt>
    <dgm:pt modelId="{ADBD9052-8180-435B-8F89-C40DFBC239C5}" type="pres">
      <dgm:prSet presAssocID="{C1D306D6-2D84-4DCF-97FB-7670A3BA2561}" presName="node" presStyleLbl="node1" presStyleIdx="1" presStyleCnt="6">
        <dgm:presLayoutVars>
          <dgm:bulletEnabled val="1"/>
        </dgm:presLayoutVars>
      </dgm:prSet>
      <dgm:spPr/>
    </dgm:pt>
    <dgm:pt modelId="{AB4F9547-C94F-47ED-9EC0-41368070649A}" type="pres">
      <dgm:prSet presAssocID="{B27CD013-FE96-4E62-B709-80BF14A177ED}" presName="sibTrans" presStyleLbl="sibTrans2D1" presStyleIdx="1" presStyleCnt="6"/>
      <dgm:spPr/>
    </dgm:pt>
    <dgm:pt modelId="{0BE073A8-12FE-44A9-BF67-FD3B3FEF00E5}" type="pres">
      <dgm:prSet presAssocID="{B27CD013-FE96-4E62-B709-80BF14A177ED}" presName="connectorText" presStyleLbl="sibTrans2D1" presStyleIdx="1" presStyleCnt="6"/>
      <dgm:spPr/>
    </dgm:pt>
    <dgm:pt modelId="{E068EBBD-3D17-4D2E-ABF8-EC55BE8193B7}" type="pres">
      <dgm:prSet presAssocID="{B2073360-2F8C-486D-B08E-9ED422D511BA}" presName="node" presStyleLbl="node1" presStyleIdx="2" presStyleCnt="6">
        <dgm:presLayoutVars>
          <dgm:bulletEnabled val="1"/>
        </dgm:presLayoutVars>
      </dgm:prSet>
      <dgm:spPr/>
    </dgm:pt>
    <dgm:pt modelId="{45B98927-C18F-4FEC-A460-0E7534F9F9C6}" type="pres">
      <dgm:prSet presAssocID="{4F2D902B-F6A4-481D-BACF-ED11FDBD3AD8}" presName="sibTrans" presStyleLbl="sibTrans2D1" presStyleIdx="2" presStyleCnt="6"/>
      <dgm:spPr/>
    </dgm:pt>
    <dgm:pt modelId="{684EBFDC-1405-4FF5-9D86-5E0F1A04DD00}" type="pres">
      <dgm:prSet presAssocID="{4F2D902B-F6A4-481D-BACF-ED11FDBD3AD8}" presName="connectorText" presStyleLbl="sibTrans2D1" presStyleIdx="2" presStyleCnt="6"/>
      <dgm:spPr/>
    </dgm:pt>
    <dgm:pt modelId="{D6971243-3AC7-40FE-8D05-17E3EFD09075}" type="pres">
      <dgm:prSet presAssocID="{47B4F1A0-1952-4968-96EA-C9B1148A0A31}" presName="node" presStyleLbl="node1" presStyleIdx="3" presStyleCnt="6">
        <dgm:presLayoutVars>
          <dgm:bulletEnabled val="1"/>
        </dgm:presLayoutVars>
      </dgm:prSet>
      <dgm:spPr/>
    </dgm:pt>
    <dgm:pt modelId="{7B788CAB-EA82-40D2-9846-94C359A870C4}" type="pres">
      <dgm:prSet presAssocID="{0624FB35-E94E-4D7F-8409-73DFCFDBFC0D}" presName="sibTrans" presStyleLbl="sibTrans2D1" presStyleIdx="3" presStyleCnt="6"/>
      <dgm:spPr/>
    </dgm:pt>
    <dgm:pt modelId="{6E9074BB-5910-414D-8432-98C7150BC1E8}" type="pres">
      <dgm:prSet presAssocID="{0624FB35-E94E-4D7F-8409-73DFCFDBFC0D}" presName="connectorText" presStyleLbl="sibTrans2D1" presStyleIdx="3" presStyleCnt="6"/>
      <dgm:spPr/>
    </dgm:pt>
    <dgm:pt modelId="{DA2943AA-C3CE-4068-B527-64AE9CF199D6}" type="pres">
      <dgm:prSet presAssocID="{79E5C8AD-E743-4770-8BF9-BE7F0B62858A}" presName="node" presStyleLbl="node1" presStyleIdx="4" presStyleCnt="6">
        <dgm:presLayoutVars>
          <dgm:bulletEnabled val="1"/>
        </dgm:presLayoutVars>
      </dgm:prSet>
      <dgm:spPr/>
    </dgm:pt>
    <dgm:pt modelId="{9FBB23C4-ADC7-4B7B-A68B-4B2730530A7D}" type="pres">
      <dgm:prSet presAssocID="{BF672719-FB3F-4F40-BEA1-D8C6A30E3124}" presName="sibTrans" presStyleLbl="sibTrans2D1" presStyleIdx="4" presStyleCnt="6"/>
      <dgm:spPr/>
    </dgm:pt>
    <dgm:pt modelId="{F5A84BCB-8359-428A-8F0F-A16695D412DB}" type="pres">
      <dgm:prSet presAssocID="{BF672719-FB3F-4F40-BEA1-D8C6A30E3124}" presName="connectorText" presStyleLbl="sibTrans2D1" presStyleIdx="4" presStyleCnt="6"/>
      <dgm:spPr/>
    </dgm:pt>
    <dgm:pt modelId="{68647928-23B2-4FDA-BFC0-B808490F8AD1}" type="pres">
      <dgm:prSet presAssocID="{21CB5FD4-11D1-4353-BD29-0188595AE3BD}" presName="node" presStyleLbl="node1" presStyleIdx="5" presStyleCnt="6">
        <dgm:presLayoutVars>
          <dgm:bulletEnabled val="1"/>
        </dgm:presLayoutVars>
      </dgm:prSet>
      <dgm:spPr/>
    </dgm:pt>
    <dgm:pt modelId="{167E4812-0B35-4ABF-9B14-0DB33BF1C8D6}" type="pres">
      <dgm:prSet presAssocID="{1F6B5E0C-CE2F-4F2D-B0E3-C2BD5FFD2190}" presName="sibTrans" presStyleLbl="sibTrans2D1" presStyleIdx="5" presStyleCnt="6"/>
      <dgm:spPr/>
    </dgm:pt>
    <dgm:pt modelId="{3BDCC91A-4B64-4F48-8237-C1B92C75711A}" type="pres">
      <dgm:prSet presAssocID="{1F6B5E0C-CE2F-4F2D-B0E3-C2BD5FFD2190}" presName="connectorText" presStyleLbl="sibTrans2D1" presStyleIdx="5" presStyleCnt="6"/>
      <dgm:spPr/>
    </dgm:pt>
  </dgm:ptLst>
  <dgm:cxnLst>
    <dgm:cxn modelId="{5827D309-66FE-4115-8C3F-9685E6A3C820}" type="presOf" srcId="{B27CD013-FE96-4E62-B709-80BF14A177ED}" destId="{AB4F9547-C94F-47ED-9EC0-41368070649A}" srcOrd="0" destOrd="0" presId="urn:microsoft.com/office/officeart/2005/8/layout/cycle2"/>
    <dgm:cxn modelId="{0946460E-5AEF-4F8B-8881-EBB73DB06E51}" srcId="{98CD6BD6-4D00-4BFD-9708-809861310BF1}" destId="{B2073360-2F8C-486D-B08E-9ED422D511BA}" srcOrd="2" destOrd="0" parTransId="{8AF983F3-436E-4D5C-86A5-DF4030D91380}" sibTransId="{4F2D902B-F6A4-481D-BACF-ED11FDBD3AD8}"/>
    <dgm:cxn modelId="{62A4661A-2CF7-453A-A4EF-9BDBCA4431DF}" type="presOf" srcId="{4F2D902B-F6A4-481D-BACF-ED11FDBD3AD8}" destId="{684EBFDC-1405-4FF5-9D86-5E0F1A04DD00}" srcOrd="1" destOrd="0" presId="urn:microsoft.com/office/officeart/2005/8/layout/cycle2"/>
    <dgm:cxn modelId="{58B0F634-DB30-46D0-8208-4B36B99B1FCA}" type="presOf" srcId="{05FDD0D4-2B18-4B30-91FB-046386F0FAAD}" destId="{6A7046D5-097C-4996-981D-A06B5BD81E25}" srcOrd="0" destOrd="0" presId="urn:microsoft.com/office/officeart/2005/8/layout/cycle2"/>
    <dgm:cxn modelId="{6FDE9839-A52D-4522-9A2D-5A3E01B82361}" type="presOf" srcId="{47B4F1A0-1952-4968-96EA-C9B1148A0A31}" destId="{D6971243-3AC7-40FE-8D05-17E3EFD09075}" srcOrd="0" destOrd="0" presId="urn:microsoft.com/office/officeart/2005/8/layout/cycle2"/>
    <dgm:cxn modelId="{126C173C-7537-4F6D-AD32-ADACFA5D589A}" type="presOf" srcId="{1F6B5E0C-CE2F-4F2D-B0E3-C2BD5FFD2190}" destId="{167E4812-0B35-4ABF-9B14-0DB33BF1C8D6}" srcOrd="0" destOrd="0" presId="urn:microsoft.com/office/officeart/2005/8/layout/cycle2"/>
    <dgm:cxn modelId="{40F2CF61-EBAD-46D2-9F6B-512580E338F7}" srcId="{98CD6BD6-4D00-4BFD-9708-809861310BF1}" destId="{47B4F1A0-1952-4968-96EA-C9B1148A0A31}" srcOrd="3" destOrd="0" parTransId="{AE3DA28B-7E44-4005-ABEA-2CD2F868BA8E}" sibTransId="{0624FB35-E94E-4D7F-8409-73DFCFDBFC0D}"/>
    <dgm:cxn modelId="{E1690046-50C5-4F9B-B6D6-0D4B4535EA72}" type="presOf" srcId="{BF672719-FB3F-4F40-BEA1-D8C6A30E3124}" destId="{9FBB23C4-ADC7-4B7B-A68B-4B2730530A7D}" srcOrd="0" destOrd="0" presId="urn:microsoft.com/office/officeart/2005/8/layout/cycle2"/>
    <dgm:cxn modelId="{5F845566-C6A4-4905-AA3D-1A29DB2DCE5D}" type="presOf" srcId="{C1D306D6-2D84-4DCF-97FB-7670A3BA2561}" destId="{ADBD9052-8180-435B-8F89-C40DFBC239C5}" srcOrd="0" destOrd="0" presId="urn:microsoft.com/office/officeart/2005/8/layout/cycle2"/>
    <dgm:cxn modelId="{D7C26069-2BC2-46A2-BBF7-F8F1DA11E66F}" srcId="{98CD6BD6-4D00-4BFD-9708-809861310BF1}" destId="{3CB9C945-7ECE-4DE9-AA8F-430F3A3E9BD7}" srcOrd="0" destOrd="0" parTransId="{056E90B7-E508-4EFF-8983-DA2EAE36F525}" sibTransId="{05FDD0D4-2B18-4B30-91FB-046386F0FAAD}"/>
    <dgm:cxn modelId="{43EC646E-C151-4F06-934C-7F4DDA1C3168}" type="presOf" srcId="{BF672719-FB3F-4F40-BEA1-D8C6A30E3124}" destId="{F5A84BCB-8359-428A-8F0F-A16695D412DB}" srcOrd="1" destOrd="0" presId="urn:microsoft.com/office/officeart/2005/8/layout/cycle2"/>
    <dgm:cxn modelId="{E0D0EE70-402A-4EAF-9953-8BBFB9F741CE}" type="presOf" srcId="{3CB9C945-7ECE-4DE9-AA8F-430F3A3E9BD7}" destId="{1D1CF9AB-DA6B-40B7-9959-F163D880F6AD}" srcOrd="0" destOrd="0" presId="urn:microsoft.com/office/officeart/2005/8/layout/cycle2"/>
    <dgm:cxn modelId="{89643C7C-737E-4BA6-A6B1-9143FC071DC4}" type="presOf" srcId="{1F6B5E0C-CE2F-4F2D-B0E3-C2BD5FFD2190}" destId="{3BDCC91A-4B64-4F48-8237-C1B92C75711A}" srcOrd="1" destOrd="0" presId="urn:microsoft.com/office/officeart/2005/8/layout/cycle2"/>
    <dgm:cxn modelId="{09F60680-B6EC-4CE6-9D7B-9ABB7BD709AF}" type="presOf" srcId="{B27CD013-FE96-4E62-B709-80BF14A177ED}" destId="{0BE073A8-12FE-44A9-BF67-FD3B3FEF00E5}" srcOrd="1" destOrd="0" presId="urn:microsoft.com/office/officeart/2005/8/layout/cycle2"/>
    <dgm:cxn modelId="{86847386-6A0F-45DB-A8AC-0788A7CFA05F}" type="presOf" srcId="{79E5C8AD-E743-4770-8BF9-BE7F0B62858A}" destId="{DA2943AA-C3CE-4068-B527-64AE9CF199D6}" srcOrd="0" destOrd="0" presId="urn:microsoft.com/office/officeart/2005/8/layout/cycle2"/>
    <dgm:cxn modelId="{1D22B295-E681-4D91-B9D1-82599ACA8D13}" type="presOf" srcId="{21CB5FD4-11D1-4353-BD29-0188595AE3BD}" destId="{68647928-23B2-4FDA-BFC0-B808490F8AD1}" srcOrd="0" destOrd="0" presId="urn:microsoft.com/office/officeart/2005/8/layout/cycle2"/>
    <dgm:cxn modelId="{E9EEBAA2-CFB7-4167-A914-4D543213F478}" type="presOf" srcId="{98CD6BD6-4D00-4BFD-9708-809861310BF1}" destId="{E892B3E0-E434-4291-8A85-57FC4202C8D5}" srcOrd="0" destOrd="0" presId="urn:microsoft.com/office/officeart/2005/8/layout/cycle2"/>
    <dgm:cxn modelId="{BA495ABC-216C-41D6-B7AC-ACE6DB999095}" type="presOf" srcId="{0624FB35-E94E-4D7F-8409-73DFCFDBFC0D}" destId="{6E9074BB-5910-414D-8432-98C7150BC1E8}" srcOrd="1" destOrd="0" presId="urn:microsoft.com/office/officeart/2005/8/layout/cycle2"/>
    <dgm:cxn modelId="{666AD4BD-0D5D-49E0-8C51-69EBB9349707}" srcId="{98CD6BD6-4D00-4BFD-9708-809861310BF1}" destId="{C1D306D6-2D84-4DCF-97FB-7670A3BA2561}" srcOrd="1" destOrd="0" parTransId="{C7616DF3-0168-4E55-BD63-591CB1F4C91A}" sibTransId="{B27CD013-FE96-4E62-B709-80BF14A177ED}"/>
    <dgm:cxn modelId="{B36BEEBF-8C87-4BB8-A195-7514506EBDAE}" type="presOf" srcId="{4F2D902B-F6A4-481D-BACF-ED11FDBD3AD8}" destId="{45B98927-C18F-4FEC-A460-0E7534F9F9C6}" srcOrd="0" destOrd="0" presId="urn:microsoft.com/office/officeart/2005/8/layout/cycle2"/>
    <dgm:cxn modelId="{CB5619DE-F9B5-42C9-B29E-7F15DF481458}" type="presOf" srcId="{0624FB35-E94E-4D7F-8409-73DFCFDBFC0D}" destId="{7B788CAB-EA82-40D2-9846-94C359A870C4}" srcOrd="0" destOrd="0" presId="urn:microsoft.com/office/officeart/2005/8/layout/cycle2"/>
    <dgm:cxn modelId="{42F3DFDE-83D6-4ADB-9B70-F0F8AAD788D6}" type="presOf" srcId="{05FDD0D4-2B18-4B30-91FB-046386F0FAAD}" destId="{0348F1D8-3AA4-4553-A1AD-1E6D940E4AC4}" srcOrd="1" destOrd="0" presId="urn:microsoft.com/office/officeart/2005/8/layout/cycle2"/>
    <dgm:cxn modelId="{E3D86CE0-4B71-48A8-BF60-F8E991F2E9CD}" type="presOf" srcId="{B2073360-2F8C-486D-B08E-9ED422D511BA}" destId="{E068EBBD-3D17-4D2E-ABF8-EC55BE8193B7}" srcOrd="0" destOrd="0" presId="urn:microsoft.com/office/officeart/2005/8/layout/cycle2"/>
    <dgm:cxn modelId="{4231E5E7-E10C-4C64-999B-260C5B6E1620}" srcId="{98CD6BD6-4D00-4BFD-9708-809861310BF1}" destId="{79E5C8AD-E743-4770-8BF9-BE7F0B62858A}" srcOrd="4" destOrd="0" parTransId="{E5CB0EF1-D1C3-4120-8AD8-F03C1B0DE00F}" sibTransId="{BF672719-FB3F-4F40-BEA1-D8C6A30E3124}"/>
    <dgm:cxn modelId="{45DCA7EB-FC69-4BB1-8643-717E1AB20D63}" srcId="{98CD6BD6-4D00-4BFD-9708-809861310BF1}" destId="{21CB5FD4-11D1-4353-BD29-0188595AE3BD}" srcOrd="5" destOrd="0" parTransId="{CAE7DC84-3E2A-43E4-AB35-DA596D21BD52}" sibTransId="{1F6B5E0C-CE2F-4F2D-B0E3-C2BD5FFD2190}"/>
    <dgm:cxn modelId="{C85E3A20-29BC-4949-B854-8C0ABC94FAB9}" type="presParOf" srcId="{E892B3E0-E434-4291-8A85-57FC4202C8D5}" destId="{1D1CF9AB-DA6B-40B7-9959-F163D880F6AD}" srcOrd="0" destOrd="0" presId="urn:microsoft.com/office/officeart/2005/8/layout/cycle2"/>
    <dgm:cxn modelId="{1CA0F296-4130-48BE-9C5A-7BE987E06021}" type="presParOf" srcId="{E892B3E0-E434-4291-8A85-57FC4202C8D5}" destId="{6A7046D5-097C-4996-981D-A06B5BD81E25}" srcOrd="1" destOrd="0" presId="urn:microsoft.com/office/officeart/2005/8/layout/cycle2"/>
    <dgm:cxn modelId="{BCA368AC-388A-4EAE-8C7A-C432D9CE17E7}" type="presParOf" srcId="{6A7046D5-097C-4996-981D-A06B5BD81E25}" destId="{0348F1D8-3AA4-4553-A1AD-1E6D940E4AC4}" srcOrd="0" destOrd="0" presId="urn:microsoft.com/office/officeart/2005/8/layout/cycle2"/>
    <dgm:cxn modelId="{38C23B45-80F0-4342-B5BF-46137F1E311C}" type="presParOf" srcId="{E892B3E0-E434-4291-8A85-57FC4202C8D5}" destId="{ADBD9052-8180-435B-8F89-C40DFBC239C5}" srcOrd="2" destOrd="0" presId="urn:microsoft.com/office/officeart/2005/8/layout/cycle2"/>
    <dgm:cxn modelId="{9FCEAB6C-82A8-4F11-8212-B50DCE7161C9}" type="presParOf" srcId="{E892B3E0-E434-4291-8A85-57FC4202C8D5}" destId="{AB4F9547-C94F-47ED-9EC0-41368070649A}" srcOrd="3" destOrd="0" presId="urn:microsoft.com/office/officeart/2005/8/layout/cycle2"/>
    <dgm:cxn modelId="{B7D4BD84-5D6A-4190-8E95-A9C543C4D0FD}" type="presParOf" srcId="{AB4F9547-C94F-47ED-9EC0-41368070649A}" destId="{0BE073A8-12FE-44A9-BF67-FD3B3FEF00E5}" srcOrd="0" destOrd="0" presId="urn:microsoft.com/office/officeart/2005/8/layout/cycle2"/>
    <dgm:cxn modelId="{731EBE73-E20A-451F-B5AA-FEF6B10D9FBF}" type="presParOf" srcId="{E892B3E0-E434-4291-8A85-57FC4202C8D5}" destId="{E068EBBD-3D17-4D2E-ABF8-EC55BE8193B7}" srcOrd="4" destOrd="0" presId="urn:microsoft.com/office/officeart/2005/8/layout/cycle2"/>
    <dgm:cxn modelId="{6E45EE70-7A4D-49C3-A49E-4197511FEB9A}" type="presParOf" srcId="{E892B3E0-E434-4291-8A85-57FC4202C8D5}" destId="{45B98927-C18F-4FEC-A460-0E7534F9F9C6}" srcOrd="5" destOrd="0" presId="urn:microsoft.com/office/officeart/2005/8/layout/cycle2"/>
    <dgm:cxn modelId="{BBEE0C42-27EE-4EAC-85CB-53AAAF8BEDB0}" type="presParOf" srcId="{45B98927-C18F-4FEC-A460-0E7534F9F9C6}" destId="{684EBFDC-1405-4FF5-9D86-5E0F1A04DD00}" srcOrd="0" destOrd="0" presId="urn:microsoft.com/office/officeart/2005/8/layout/cycle2"/>
    <dgm:cxn modelId="{D7244863-9298-48F3-8BBF-9C8268EAA607}" type="presParOf" srcId="{E892B3E0-E434-4291-8A85-57FC4202C8D5}" destId="{D6971243-3AC7-40FE-8D05-17E3EFD09075}" srcOrd="6" destOrd="0" presId="urn:microsoft.com/office/officeart/2005/8/layout/cycle2"/>
    <dgm:cxn modelId="{5D721160-EB0C-490B-BEF8-456CA8B6CADB}" type="presParOf" srcId="{E892B3E0-E434-4291-8A85-57FC4202C8D5}" destId="{7B788CAB-EA82-40D2-9846-94C359A870C4}" srcOrd="7" destOrd="0" presId="urn:microsoft.com/office/officeart/2005/8/layout/cycle2"/>
    <dgm:cxn modelId="{02B3ACDF-CDF4-4BC5-9EA2-94E4922BEC98}" type="presParOf" srcId="{7B788CAB-EA82-40D2-9846-94C359A870C4}" destId="{6E9074BB-5910-414D-8432-98C7150BC1E8}" srcOrd="0" destOrd="0" presId="urn:microsoft.com/office/officeart/2005/8/layout/cycle2"/>
    <dgm:cxn modelId="{7573F187-4E81-4469-BA38-B1BAC8C71146}" type="presParOf" srcId="{E892B3E0-E434-4291-8A85-57FC4202C8D5}" destId="{DA2943AA-C3CE-4068-B527-64AE9CF199D6}" srcOrd="8" destOrd="0" presId="urn:microsoft.com/office/officeart/2005/8/layout/cycle2"/>
    <dgm:cxn modelId="{88D1D7A7-D8C2-4402-8AB1-C8720573247A}" type="presParOf" srcId="{E892B3E0-E434-4291-8A85-57FC4202C8D5}" destId="{9FBB23C4-ADC7-4B7B-A68B-4B2730530A7D}" srcOrd="9" destOrd="0" presId="urn:microsoft.com/office/officeart/2005/8/layout/cycle2"/>
    <dgm:cxn modelId="{1EB12510-D86F-4FD7-8B91-AED7313A9145}" type="presParOf" srcId="{9FBB23C4-ADC7-4B7B-A68B-4B2730530A7D}" destId="{F5A84BCB-8359-428A-8F0F-A16695D412DB}" srcOrd="0" destOrd="0" presId="urn:microsoft.com/office/officeart/2005/8/layout/cycle2"/>
    <dgm:cxn modelId="{120FB93E-B3CB-45A3-919C-B23DF14AE0DA}" type="presParOf" srcId="{E892B3E0-E434-4291-8A85-57FC4202C8D5}" destId="{68647928-23B2-4FDA-BFC0-B808490F8AD1}" srcOrd="10" destOrd="0" presId="urn:microsoft.com/office/officeart/2005/8/layout/cycle2"/>
    <dgm:cxn modelId="{24EA1C3F-B958-455E-9ADA-673D291469B9}" type="presParOf" srcId="{E892B3E0-E434-4291-8A85-57FC4202C8D5}" destId="{167E4812-0B35-4ABF-9B14-0DB33BF1C8D6}" srcOrd="11" destOrd="0" presId="urn:microsoft.com/office/officeart/2005/8/layout/cycle2"/>
    <dgm:cxn modelId="{BEBA5566-F023-4650-A563-8DF1637E5F85}" type="presParOf" srcId="{167E4812-0B35-4ABF-9B14-0DB33BF1C8D6}" destId="{3BDCC91A-4B64-4F48-8237-C1B92C75711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543C10C-055F-4097-AF34-A55FEBA0B500}" type="doc">
      <dgm:prSet loTypeId="urn:microsoft.com/office/officeart/2005/8/layout/matrix3" loCatId="matrix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A4A1373-851E-459A-A481-46973616F58D}">
      <dgm:prSet/>
      <dgm:spPr/>
      <dgm:t>
        <a:bodyPr/>
        <a:lstStyle/>
        <a:p>
          <a:r>
            <a:rPr lang="en-US"/>
            <a:t>Crop Management</a:t>
          </a:r>
        </a:p>
      </dgm:t>
    </dgm:pt>
    <dgm:pt modelId="{920CD819-C7C1-4E47-8045-DCB79CC1D0E6}" type="parTrans" cxnId="{BBD4A4FF-3D28-4376-8B97-A16B2789FA94}">
      <dgm:prSet/>
      <dgm:spPr/>
      <dgm:t>
        <a:bodyPr/>
        <a:lstStyle/>
        <a:p>
          <a:endParaRPr lang="en-US"/>
        </a:p>
      </dgm:t>
    </dgm:pt>
    <dgm:pt modelId="{2DB6FC21-A87B-4E64-A955-252C75954889}" type="sibTrans" cxnId="{BBD4A4FF-3D28-4376-8B97-A16B2789FA94}">
      <dgm:prSet/>
      <dgm:spPr/>
      <dgm:t>
        <a:bodyPr/>
        <a:lstStyle/>
        <a:p>
          <a:endParaRPr lang="en-US"/>
        </a:p>
      </dgm:t>
    </dgm:pt>
    <dgm:pt modelId="{37F6EC96-1858-4BFD-A321-BE8B8F7159FA}">
      <dgm:prSet/>
      <dgm:spPr/>
      <dgm:t>
        <a:bodyPr/>
        <a:lstStyle/>
        <a:p>
          <a:r>
            <a:rPr lang="en-US"/>
            <a:t>Livestock Management</a:t>
          </a:r>
        </a:p>
      </dgm:t>
    </dgm:pt>
    <dgm:pt modelId="{D6420134-4AFC-4A27-BCDD-80FD90C45383}" type="parTrans" cxnId="{E1C6C5B7-1CEB-481C-B9CF-317BCE86C53D}">
      <dgm:prSet/>
      <dgm:spPr/>
      <dgm:t>
        <a:bodyPr/>
        <a:lstStyle/>
        <a:p>
          <a:endParaRPr lang="en-US"/>
        </a:p>
      </dgm:t>
    </dgm:pt>
    <dgm:pt modelId="{95FE9431-5B27-4BD6-9920-5AD522FD29DD}" type="sibTrans" cxnId="{E1C6C5B7-1CEB-481C-B9CF-317BCE86C53D}">
      <dgm:prSet/>
      <dgm:spPr/>
      <dgm:t>
        <a:bodyPr/>
        <a:lstStyle/>
        <a:p>
          <a:endParaRPr lang="en-US"/>
        </a:p>
      </dgm:t>
    </dgm:pt>
    <dgm:pt modelId="{5C569D07-1061-4E34-B1BB-105A2418F5F3}">
      <dgm:prSet/>
      <dgm:spPr/>
      <dgm:t>
        <a:bodyPr/>
        <a:lstStyle/>
        <a:p>
          <a:r>
            <a:rPr lang="en-US"/>
            <a:t>Inventory Management </a:t>
          </a:r>
        </a:p>
      </dgm:t>
    </dgm:pt>
    <dgm:pt modelId="{A22B389A-0F6D-4794-A8B8-58C5926E4000}" type="parTrans" cxnId="{9370C722-4508-499E-B91D-0BD7CB10DB9D}">
      <dgm:prSet/>
      <dgm:spPr/>
      <dgm:t>
        <a:bodyPr/>
        <a:lstStyle/>
        <a:p>
          <a:endParaRPr lang="en-US"/>
        </a:p>
      </dgm:t>
    </dgm:pt>
    <dgm:pt modelId="{E8ACA76D-9CC6-4BD9-9521-FA1EF19A7E20}" type="sibTrans" cxnId="{9370C722-4508-499E-B91D-0BD7CB10DB9D}">
      <dgm:prSet/>
      <dgm:spPr/>
      <dgm:t>
        <a:bodyPr/>
        <a:lstStyle/>
        <a:p>
          <a:endParaRPr lang="en-US"/>
        </a:p>
      </dgm:t>
    </dgm:pt>
    <dgm:pt modelId="{1ADD087F-F587-402E-9706-FF1F62A7E35C}">
      <dgm:prSet/>
      <dgm:spPr/>
      <dgm:t>
        <a:bodyPr/>
        <a:lstStyle/>
        <a:p>
          <a:r>
            <a:rPr lang="en-US"/>
            <a:t>Financial Reports</a:t>
          </a:r>
        </a:p>
      </dgm:t>
    </dgm:pt>
    <dgm:pt modelId="{2CBB429F-9421-4845-85DA-DB4745372787}" type="parTrans" cxnId="{C8FF4A1D-5CC6-478B-8BBC-8CA2941129FD}">
      <dgm:prSet/>
      <dgm:spPr/>
      <dgm:t>
        <a:bodyPr/>
        <a:lstStyle/>
        <a:p>
          <a:endParaRPr lang="en-US"/>
        </a:p>
      </dgm:t>
    </dgm:pt>
    <dgm:pt modelId="{3C795D41-31EE-4A8E-9CF8-52113BF07370}" type="sibTrans" cxnId="{C8FF4A1D-5CC6-478B-8BBC-8CA2941129FD}">
      <dgm:prSet/>
      <dgm:spPr/>
      <dgm:t>
        <a:bodyPr/>
        <a:lstStyle/>
        <a:p>
          <a:endParaRPr lang="en-US"/>
        </a:p>
      </dgm:t>
    </dgm:pt>
    <dgm:pt modelId="{2F78257F-E156-4151-9780-C52036C78CFA}" type="pres">
      <dgm:prSet presAssocID="{4543C10C-055F-4097-AF34-A55FEBA0B500}" presName="matrix" presStyleCnt="0">
        <dgm:presLayoutVars>
          <dgm:chMax val="1"/>
          <dgm:dir/>
          <dgm:resizeHandles val="exact"/>
        </dgm:presLayoutVars>
      </dgm:prSet>
      <dgm:spPr/>
    </dgm:pt>
    <dgm:pt modelId="{61420B91-63C7-48BF-A683-CF61350089BA}" type="pres">
      <dgm:prSet presAssocID="{4543C10C-055F-4097-AF34-A55FEBA0B500}" presName="diamond" presStyleLbl="bgShp" presStyleIdx="0" presStyleCnt="1"/>
      <dgm:spPr/>
    </dgm:pt>
    <dgm:pt modelId="{41DAD1C0-4C88-4D47-9A1A-D6C067BB5E54}" type="pres">
      <dgm:prSet presAssocID="{4543C10C-055F-4097-AF34-A55FEBA0B500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85AE99C-72EA-4D16-B45F-C7FCAB1D1FBB}" type="pres">
      <dgm:prSet presAssocID="{4543C10C-055F-4097-AF34-A55FEBA0B500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62D236D1-1C54-490A-B256-02180982C5FD}" type="pres">
      <dgm:prSet presAssocID="{4543C10C-055F-4097-AF34-A55FEBA0B500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3C54287-5EEB-460D-8C86-7A8A566C8E5A}" type="pres">
      <dgm:prSet presAssocID="{4543C10C-055F-4097-AF34-A55FEBA0B500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8FF4A1D-5CC6-478B-8BBC-8CA2941129FD}" srcId="{4543C10C-055F-4097-AF34-A55FEBA0B500}" destId="{1ADD087F-F587-402E-9706-FF1F62A7E35C}" srcOrd="3" destOrd="0" parTransId="{2CBB429F-9421-4845-85DA-DB4745372787}" sibTransId="{3C795D41-31EE-4A8E-9CF8-52113BF07370}"/>
    <dgm:cxn modelId="{9370C722-4508-499E-B91D-0BD7CB10DB9D}" srcId="{4543C10C-055F-4097-AF34-A55FEBA0B500}" destId="{5C569D07-1061-4E34-B1BB-105A2418F5F3}" srcOrd="2" destOrd="0" parTransId="{A22B389A-0F6D-4794-A8B8-58C5926E4000}" sibTransId="{E8ACA76D-9CC6-4BD9-9521-FA1EF19A7E20}"/>
    <dgm:cxn modelId="{1404412F-68AC-4C87-8F34-AB361C9F4C72}" type="presOf" srcId="{5C569D07-1061-4E34-B1BB-105A2418F5F3}" destId="{62D236D1-1C54-490A-B256-02180982C5FD}" srcOrd="0" destOrd="0" presId="urn:microsoft.com/office/officeart/2005/8/layout/matrix3"/>
    <dgm:cxn modelId="{1F3B868A-F055-4C02-9069-3A308C422F39}" type="presOf" srcId="{4543C10C-055F-4097-AF34-A55FEBA0B500}" destId="{2F78257F-E156-4151-9780-C52036C78CFA}" srcOrd="0" destOrd="0" presId="urn:microsoft.com/office/officeart/2005/8/layout/matrix3"/>
    <dgm:cxn modelId="{2A025091-54E3-48F8-A79A-89012FBB4106}" type="presOf" srcId="{37F6EC96-1858-4BFD-A321-BE8B8F7159FA}" destId="{085AE99C-72EA-4D16-B45F-C7FCAB1D1FBB}" srcOrd="0" destOrd="0" presId="urn:microsoft.com/office/officeart/2005/8/layout/matrix3"/>
    <dgm:cxn modelId="{E1C6C5B7-1CEB-481C-B9CF-317BCE86C53D}" srcId="{4543C10C-055F-4097-AF34-A55FEBA0B500}" destId="{37F6EC96-1858-4BFD-A321-BE8B8F7159FA}" srcOrd="1" destOrd="0" parTransId="{D6420134-4AFC-4A27-BCDD-80FD90C45383}" sibTransId="{95FE9431-5B27-4BD6-9920-5AD522FD29DD}"/>
    <dgm:cxn modelId="{A93200BC-C8B5-4225-9B8C-777D201E062F}" type="presOf" srcId="{1ADD087F-F587-402E-9706-FF1F62A7E35C}" destId="{D3C54287-5EEB-460D-8C86-7A8A566C8E5A}" srcOrd="0" destOrd="0" presId="urn:microsoft.com/office/officeart/2005/8/layout/matrix3"/>
    <dgm:cxn modelId="{09BB4BFF-41E5-42C7-9E97-FC096D6C9A1A}" type="presOf" srcId="{8A4A1373-851E-459A-A481-46973616F58D}" destId="{41DAD1C0-4C88-4D47-9A1A-D6C067BB5E54}" srcOrd="0" destOrd="0" presId="urn:microsoft.com/office/officeart/2005/8/layout/matrix3"/>
    <dgm:cxn modelId="{BBD4A4FF-3D28-4376-8B97-A16B2789FA94}" srcId="{4543C10C-055F-4097-AF34-A55FEBA0B500}" destId="{8A4A1373-851E-459A-A481-46973616F58D}" srcOrd="0" destOrd="0" parTransId="{920CD819-C7C1-4E47-8045-DCB79CC1D0E6}" sibTransId="{2DB6FC21-A87B-4E64-A955-252C75954889}"/>
    <dgm:cxn modelId="{236A80A0-6920-46A6-B135-58F69F819DFC}" type="presParOf" srcId="{2F78257F-E156-4151-9780-C52036C78CFA}" destId="{61420B91-63C7-48BF-A683-CF61350089BA}" srcOrd="0" destOrd="0" presId="urn:microsoft.com/office/officeart/2005/8/layout/matrix3"/>
    <dgm:cxn modelId="{62C45954-4A21-4DF0-9C71-185F070AC12E}" type="presParOf" srcId="{2F78257F-E156-4151-9780-C52036C78CFA}" destId="{41DAD1C0-4C88-4D47-9A1A-D6C067BB5E54}" srcOrd="1" destOrd="0" presId="urn:microsoft.com/office/officeart/2005/8/layout/matrix3"/>
    <dgm:cxn modelId="{960FF1EF-FA47-4F20-8B12-AAA6B5930A39}" type="presParOf" srcId="{2F78257F-E156-4151-9780-C52036C78CFA}" destId="{085AE99C-72EA-4D16-B45F-C7FCAB1D1FBB}" srcOrd="2" destOrd="0" presId="urn:microsoft.com/office/officeart/2005/8/layout/matrix3"/>
    <dgm:cxn modelId="{CB52CB9F-F2A9-444C-9D74-B43B8E99F4F0}" type="presParOf" srcId="{2F78257F-E156-4151-9780-C52036C78CFA}" destId="{62D236D1-1C54-490A-B256-02180982C5FD}" srcOrd="3" destOrd="0" presId="urn:microsoft.com/office/officeart/2005/8/layout/matrix3"/>
    <dgm:cxn modelId="{A93EAE7A-26A7-432F-AD97-566E8409FB0C}" type="presParOf" srcId="{2F78257F-E156-4151-9780-C52036C78CFA}" destId="{D3C54287-5EEB-460D-8C86-7A8A566C8E5A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E8490D5-2EDE-475B-9D28-3BABA22122F9}" type="doc">
      <dgm:prSet loTypeId="urn:microsoft.com/office/officeart/2005/8/layout/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6273552-7808-4856-A33D-88A5A30BAA2C}">
      <dgm:prSet/>
      <dgm:spPr/>
      <dgm:t>
        <a:bodyPr/>
        <a:lstStyle/>
        <a:p>
          <a:r>
            <a:rPr lang="en-US" b="1"/>
            <a:t>Mobile App:</a:t>
          </a:r>
          <a:r>
            <a:rPr lang="en-US"/>
            <a:t> Access the system on smartphones and tablets</a:t>
          </a:r>
        </a:p>
      </dgm:t>
    </dgm:pt>
    <dgm:pt modelId="{C1E53772-36AB-43DC-8B0A-AE12CC875076}" type="parTrans" cxnId="{48527E65-6737-42F2-99D7-1F00CDEFF063}">
      <dgm:prSet/>
      <dgm:spPr/>
      <dgm:t>
        <a:bodyPr/>
        <a:lstStyle/>
        <a:p>
          <a:endParaRPr lang="en-US"/>
        </a:p>
      </dgm:t>
    </dgm:pt>
    <dgm:pt modelId="{2799BC62-51A7-4870-9D31-854AA19B1CBA}" type="sibTrans" cxnId="{48527E65-6737-42F2-99D7-1F00CDEFF063}">
      <dgm:prSet/>
      <dgm:spPr/>
      <dgm:t>
        <a:bodyPr/>
        <a:lstStyle/>
        <a:p>
          <a:endParaRPr lang="en-US"/>
        </a:p>
      </dgm:t>
    </dgm:pt>
    <dgm:pt modelId="{0D9AC5C4-7BF3-4EB3-B501-F1DBF34A9315}">
      <dgm:prSet/>
      <dgm:spPr/>
      <dgm:t>
        <a:bodyPr/>
        <a:lstStyle/>
        <a:p>
          <a:r>
            <a:rPr lang="en-US" b="1"/>
            <a:t>AI Predictions:</a:t>
          </a:r>
          <a:r>
            <a:rPr lang="en-US"/>
            <a:t> Forecast crop yield and livestock performance</a:t>
          </a:r>
        </a:p>
      </dgm:t>
    </dgm:pt>
    <dgm:pt modelId="{4B9FC80E-1054-405C-9331-1BE52D7EC195}" type="parTrans" cxnId="{83FE9D5D-1020-4C2C-A6B7-36610ADB0744}">
      <dgm:prSet/>
      <dgm:spPr/>
      <dgm:t>
        <a:bodyPr/>
        <a:lstStyle/>
        <a:p>
          <a:endParaRPr lang="en-US"/>
        </a:p>
      </dgm:t>
    </dgm:pt>
    <dgm:pt modelId="{1CE9A465-FF38-44D0-B1C3-BD6E79692369}" type="sibTrans" cxnId="{83FE9D5D-1020-4C2C-A6B7-36610ADB0744}">
      <dgm:prSet/>
      <dgm:spPr/>
      <dgm:t>
        <a:bodyPr/>
        <a:lstStyle/>
        <a:p>
          <a:endParaRPr lang="en-US"/>
        </a:p>
      </dgm:t>
    </dgm:pt>
    <dgm:pt modelId="{E126BA5A-CA74-4DC9-8A59-4D592061125B}">
      <dgm:prSet/>
      <dgm:spPr/>
      <dgm:t>
        <a:bodyPr/>
        <a:lstStyle/>
        <a:p>
          <a:r>
            <a:rPr lang="en-US" b="1"/>
            <a:t>Automated Alerts:</a:t>
          </a:r>
          <a:r>
            <a:rPr lang="en-US"/>
            <a:t> SMS or email notifications for important tasks</a:t>
          </a:r>
        </a:p>
      </dgm:t>
    </dgm:pt>
    <dgm:pt modelId="{05C46F54-2BB8-4A19-9055-66B93F8EA3D2}" type="parTrans" cxnId="{DE56A55C-82C1-4AA8-B4A5-120E37CC83FA}">
      <dgm:prSet/>
      <dgm:spPr/>
      <dgm:t>
        <a:bodyPr/>
        <a:lstStyle/>
        <a:p>
          <a:endParaRPr lang="en-US"/>
        </a:p>
      </dgm:t>
    </dgm:pt>
    <dgm:pt modelId="{B5FE8328-1F01-4418-9D85-363C81FEDD7D}" type="sibTrans" cxnId="{DE56A55C-82C1-4AA8-B4A5-120E37CC83FA}">
      <dgm:prSet/>
      <dgm:spPr/>
      <dgm:t>
        <a:bodyPr/>
        <a:lstStyle/>
        <a:p>
          <a:endParaRPr lang="en-US"/>
        </a:p>
      </dgm:t>
    </dgm:pt>
    <dgm:pt modelId="{E569E7EE-3604-47E0-9228-5FE06DD69B86}">
      <dgm:prSet/>
      <dgm:spPr/>
      <dgm:t>
        <a:bodyPr/>
        <a:lstStyle/>
        <a:p>
          <a:r>
            <a:rPr lang="en-US" b="1"/>
            <a:t>Multi-Farm Support:</a:t>
          </a:r>
          <a:r>
            <a:rPr lang="en-US"/>
            <a:t> Manage multiple farms from one account</a:t>
          </a:r>
        </a:p>
      </dgm:t>
    </dgm:pt>
    <dgm:pt modelId="{05C643B3-0319-477A-85A1-EC60ED690FAF}" type="parTrans" cxnId="{AED7B866-9E51-4A37-A54A-92B9C090851A}">
      <dgm:prSet/>
      <dgm:spPr/>
      <dgm:t>
        <a:bodyPr/>
        <a:lstStyle/>
        <a:p>
          <a:endParaRPr lang="en-US"/>
        </a:p>
      </dgm:t>
    </dgm:pt>
    <dgm:pt modelId="{9C873AF8-DA47-4B97-9621-093C879D492A}" type="sibTrans" cxnId="{AED7B866-9E51-4A37-A54A-92B9C090851A}">
      <dgm:prSet/>
      <dgm:spPr/>
      <dgm:t>
        <a:bodyPr/>
        <a:lstStyle/>
        <a:p>
          <a:endParaRPr lang="en-US"/>
        </a:p>
      </dgm:t>
    </dgm:pt>
    <dgm:pt modelId="{8DD04118-E681-42F4-AF9D-C98E2BA71F94}">
      <dgm:prSet/>
      <dgm:spPr/>
      <dgm:t>
        <a:bodyPr/>
        <a:lstStyle/>
        <a:p>
          <a:r>
            <a:rPr lang="en-US" b="1"/>
            <a:t>Advanced Analytics:</a:t>
          </a:r>
          <a:r>
            <a:rPr lang="en-US"/>
            <a:t> Detailed charts and reports for better decision-making</a:t>
          </a:r>
        </a:p>
      </dgm:t>
    </dgm:pt>
    <dgm:pt modelId="{BB9840A6-CFF3-447C-9E07-09C732F1443B}" type="parTrans" cxnId="{8D984A36-EE85-4B41-B510-7EC12A68C01B}">
      <dgm:prSet/>
      <dgm:spPr/>
      <dgm:t>
        <a:bodyPr/>
        <a:lstStyle/>
        <a:p>
          <a:endParaRPr lang="en-US"/>
        </a:p>
      </dgm:t>
    </dgm:pt>
    <dgm:pt modelId="{5D0CD79C-1B2D-49A5-96F3-94F7E502B86B}" type="sibTrans" cxnId="{8D984A36-EE85-4B41-B510-7EC12A68C01B}">
      <dgm:prSet/>
      <dgm:spPr/>
      <dgm:t>
        <a:bodyPr/>
        <a:lstStyle/>
        <a:p>
          <a:endParaRPr lang="en-US"/>
        </a:p>
      </dgm:t>
    </dgm:pt>
    <dgm:pt modelId="{F188DC72-A7BE-4E86-8C83-30C03A7C939F}" type="pres">
      <dgm:prSet presAssocID="{5E8490D5-2EDE-475B-9D28-3BABA22122F9}" presName="diagram" presStyleCnt="0">
        <dgm:presLayoutVars>
          <dgm:dir/>
          <dgm:resizeHandles val="exact"/>
        </dgm:presLayoutVars>
      </dgm:prSet>
      <dgm:spPr/>
    </dgm:pt>
    <dgm:pt modelId="{3D93CB6A-29BD-4960-B597-D069AC451F1A}" type="pres">
      <dgm:prSet presAssocID="{66273552-7808-4856-A33D-88A5A30BAA2C}" presName="node" presStyleLbl="node1" presStyleIdx="0" presStyleCnt="5">
        <dgm:presLayoutVars>
          <dgm:bulletEnabled val="1"/>
        </dgm:presLayoutVars>
      </dgm:prSet>
      <dgm:spPr/>
    </dgm:pt>
    <dgm:pt modelId="{33C5D068-D27C-4760-B0C4-737D6BD83D55}" type="pres">
      <dgm:prSet presAssocID="{2799BC62-51A7-4870-9D31-854AA19B1CBA}" presName="sibTrans" presStyleLbl="sibTrans2D1" presStyleIdx="0" presStyleCnt="4"/>
      <dgm:spPr/>
    </dgm:pt>
    <dgm:pt modelId="{C10E751C-A04A-4BF3-9B1C-5E0114BD1CFC}" type="pres">
      <dgm:prSet presAssocID="{2799BC62-51A7-4870-9D31-854AA19B1CBA}" presName="connectorText" presStyleLbl="sibTrans2D1" presStyleIdx="0" presStyleCnt="4"/>
      <dgm:spPr/>
    </dgm:pt>
    <dgm:pt modelId="{BA77814C-E69D-4D35-B833-031A5A755D62}" type="pres">
      <dgm:prSet presAssocID="{0D9AC5C4-7BF3-4EB3-B501-F1DBF34A9315}" presName="node" presStyleLbl="node1" presStyleIdx="1" presStyleCnt="5">
        <dgm:presLayoutVars>
          <dgm:bulletEnabled val="1"/>
        </dgm:presLayoutVars>
      </dgm:prSet>
      <dgm:spPr/>
    </dgm:pt>
    <dgm:pt modelId="{17C2F826-B06C-4C1A-BBB5-06941BB16C72}" type="pres">
      <dgm:prSet presAssocID="{1CE9A465-FF38-44D0-B1C3-BD6E79692369}" presName="sibTrans" presStyleLbl="sibTrans2D1" presStyleIdx="1" presStyleCnt="4"/>
      <dgm:spPr/>
    </dgm:pt>
    <dgm:pt modelId="{CEB216D5-38AF-42D4-B3B7-9E20E555AD3B}" type="pres">
      <dgm:prSet presAssocID="{1CE9A465-FF38-44D0-B1C3-BD6E79692369}" presName="connectorText" presStyleLbl="sibTrans2D1" presStyleIdx="1" presStyleCnt="4"/>
      <dgm:spPr/>
    </dgm:pt>
    <dgm:pt modelId="{0DF857C3-A775-4F3C-A8C1-019665C46D3B}" type="pres">
      <dgm:prSet presAssocID="{E126BA5A-CA74-4DC9-8A59-4D592061125B}" presName="node" presStyleLbl="node1" presStyleIdx="2" presStyleCnt="5">
        <dgm:presLayoutVars>
          <dgm:bulletEnabled val="1"/>
        </dgm:presLayoutVars>
      </dgm:prSet>
      <dgm:spPr/>
    </dgm:pt>
    <dgm:pt modelId="{31BA2D9A-DCEA-4D65-88CD-FBCEEAA10BBA}" type="pres">
      <dgm:prSet presAssocID="{B5FE8328-1F01-4418-9D85-363C81FEDD7D}" presName="sibTrans" presStyleLbl="sibTrans2D1" presStyleIdx="2" presStyleCnt="4"/>
      <dgm:spPr/>
    </dgm:pt>
    <dgm:pt modelId="{641FE3DA-8DCF-4FD0-8A96-EFED0DC5321D}" type="pres">
      <dgm:prSet presAssocID="{B5FE8328-1F01-4418-9D85-363C81FEDD7D}" presName="connectorText" presStyleLbl="sibTrans2D1" presStyleIdx="2" presStyleCnt="4"/>
      <dgm:spPr/>
    </dgm:pt>
    <dgm:pt modelId="{45C01583-06F6-438C-8E73-2887EDA3EF13}" type="pres">
      <dgm:prSet presAssocID="{E569E7EE-3604-47E0-9228-5FE06DD69B86}" presName="node" presStyleLbl="node1" presStyleIdx="3" presStyleCnt="5">
        <dgm:presLayoutVars>
          <dgm:bulletEnabled val="1"/>
        </dgm:presLayoutVars>
      </dgm:prSet>
      <dgm:spPr/>
    </dgm:pt>
    <dgm:pt modelId="{46BF4BE3-6757-4CF0-8875-5A686436EE55}" type="pres">
      <dgm:prSet presAssocID="{9C873AF8-DA47-4B97-9621-093C879D492A}" presName="sibTrans" presStyleLbl="sibTrans2D1" presStyleIdx="3" presStyleCnt="4"/>
      <dgm:spPr/>
    </dgm:pt>
    <dgm:pt modelId="{519E9EA4-CB7F-49F6-8AAD-111F0988AB59}" type="pres">
      <dgm:prSet presAssocID="{9C873AF8-DA47-4B97-9621-093C879D492A}" presName="connectorText" presStyleLbl="sibTrans2D1" presStyleIdx="3" presStyleCnt="4"/>
      <dgm:spPr/>
    </dgm:pt>
    <dgm:pt modelId="{C62904FB-686C-4600-A44A-B212C8C52262}" type="pres">
      <dgm:prSet presAssocID="{8DD04118-E681-42F4-AF9D-C98E2BA71F94}" presName="node" presStyleLbl="node1" presStyleIdx="4" presStyleCnt="5">
        <dgm:presLayoutVars>
          <dgm:bulletEnabled val="1"/>
        </dgm:presLayoutVars>
      </dgm:prSet>
      <dgm:spPr/>
    </dgm:pt>
  </dgm:ptLst>
  <dgm:cxnLst>
    <dgm:cxn modelId="{D6283602-3BAF-49B5-8205-3165F6776B45}" type="presOf" srcId="{2799BC62-51A7-4870-9D31-854AA19B1CBA}" destId="{C10E751C-A04A-4BF3-9B1C-5E0114BD1CFC}" srcOrd="1" destOrd="0" presId="urn:microsoft.com/office/officeart/2005/8/layout/process5"/>
    <dgm:cxn modelId="{5A577604-0BFE-4417-83BF-E2AF863AB78E}" type="presOf" srcId="{9C873AF8-DA47-4B97-9621-093C879D492A}" destId="{46BF4BE3-6757-4CF0-8875-5A686436EE55}" srcOrd="0" destOrd="0" presId="urn:microsoft.com/office/officeart/2005/8/layout/process5"/>
    <dgm:cxn modelId="{D485FA10-F03C-4236-BE4C-4A485A77C717}" type="presOf" srcId="{1CE9A465-FF38-44D0-B1C3-BD6E79692369}" destId="{17C2F826-B06C-4C1A-BBB5-06941BB16C72}" srcOrd="0" destOrd="0" presId="urn:microsoft.com/office/officeart/2005/8/layout/process5"/>
    <dgm:cxn modelId="{CB866028-FF0D-4579-A00C-7547C1259F53}" type="presOf" srcId="{9C873AF8-DA47-4B97-9621-093C879D492A}" destId="{519E9EA4-CB7F-49F6-8AAD-111F0988AB59}" srcOrd="1" destOrd="0" presId="urn:microsoft.com/office/officeart/2005/8/layout/process5"/>
    <dgm:cxn modelId="{6C2DD52C-BC3D-4A63-BA53-0065646B9A06}" type="presOf" srcId="{2799BC62-51A7-4870-9D31-854AA19B1CBA}" destId="{33C5D068-D27C-4760-B0C4-737D6BD83D55}" srcOrd="0" destOrd="0" presId="urn:microsoft.com/office/officeart/2005/8/layout/process5"/>
    <dgm:cxn modelId="{8D984A36-EE85-4B41-B510-7EC12A68C01B}" srcId="{5E8490D5-2EDE-475B-9D28-3BABA22122F9}" destId="{8DD04118-E681-42F4-AF9D-C98E2BA71F94}" srcOrd="4" destOrd="0" parTransId="{BB9840A6-CFF3-447C-9E07-09C732F1443B}" sibTransId="{5D0CD79C-1B2D-49A5-96F3-94F7E502B86B}"/>
    <dgm:cxn modelId="{DE56A55C-82C1-4AA8-B4A5-120E37CC83FA}" srcId="{5E8490D5-2EDE-475B-9D28-3BABA22122F9}" destId="{E126BA5A-CA74-4DC9-8A59-4D592061125B}" srcOrd="2" destOrd="0" parTransId="{05C46F54-2BB8-4A19-9055-66B93F8EA3D2}" sibTransId="{B5FE8328-1F01-4418-9D85-363C81FEDD7D}"/>
    <dgm:cxn modelId="{83FE9D5D-1020-4C2C-A6B7-36610ADB0744}" srcId="{5E8490D5-2EDE-475B-9D28-3BABA22122F9}" destId="{0D9AC5C4-7BF3-4EB3-B501-F1DBF34A9315}" srcOrd="1" destOrd="0" parTransId="{4B9FC80E-1054-405C-9331-1BE52D7EC195}" sibTransId="{1CE9A465-FF38-44D0-B1C3-BD6E79692369}"/>
    <dgm:cxn modelId="{0D7E0060-D423-4FC5-BC9F-C97DA3B60E4F}" type="presOf" srcId="{8DD04118-E681-42F4-AF9D-C98E2BA71F94}" destId="{C62904FB-686C-4600-A44A-B212C8C52262}" srcOrd="0" destOrd="0" presId="urn:microsoft.com/office/officeart/2005/8/layout/process5"/>
    <dgm:cxn modelId="{48527E65-6737-42F2-99D7-1F00CDEFF063}" srcId="{5E8490D5-2EDE-475B-9D28-3BABA22122F9}" destId="{66273552-7808-4856-A33D-88A5A30BAA2C}" srcOrd="0" destOrd="0" parTransId="{C1E53772-36AB-43DC-8B0A-AE12CC875076}" sibTransId="{2799BC62-51A7-4870-9D31-854AA19B1CBA}"/>
    <dgm:cxn modelId="{AED7B866-9E51-4A37-A54A-92B9C090851A}" srcId="{5E8490D5-2EDE-475B-9D28-3BABA22122F9}" destId="{E569E7EE-3604-47E0-9228-5FE06DD69B86}" srcOrd="3" destOrd="0" parTransId="{05C643B3-0319-477A-85A1-EC60ED690FAF}" sibTransId="{9C873AF8-DA47-4B97-9621-093C879D492A}"/>
    <dgm:cxn modelId="{1CD76A4E-21FC-40C6-BEC0-30FB2E5FEB6B}" type="presOf" srcId="{66273552-7808-4856-A33D-88A5A30BAA2C}" destId="{3D93CB6A-29BD-4960-B597-D069AC451F1A}" srcOrd="0" destOrd="0" presId="urn:microsoft.com/office/officeart/2005/8/layout/process5"/>
    <dgm:cxn modelId="{17A2D57B-C212-4652-939B-9D4D9AB92E7D}" type="presOf" srcId="{B5FE8328-1F01-4418-9D85-363C81FEDD7D}" destId="{31BA2D9A-DCEA-4D65-88CD-FBCEEAA10BBA}" srcOrd="0" destOrd="0" presId="urn:microsoft.com/office/officeart/2005/8/layout/process5"/>
    <dgm:cxn modelId="{49DA928F-D6D4-4135-B1E6-BB89545540F3}" type="presOf" srcId="{E569E7EE-3604-47E0-9228-5FE06DD69B86}" destId="{45C01583-06F6-438C-8E73-2887EDA3EF13}" srcOrd="0" destOrd="0" presId="urn:microsoft.com/office/officeart/2005/8/layout/process5"/>
    <dgm:cxn modelId="{A90E0E90-E295-46B7-AA47-866FE6353E34}" type="presOf" srcId="{B5FE8328-1F01-4418-9D85-363C81FEDD7D}" destId="{641FE3DA-8DCF-4FD0-8A96-EFED0DC5321D}" srcOrd="1" destOrd="0" presId="urn:microsoft.com/office/officeart/2005/8/layout/process5"/>
    <dgm:cxn modelId="{1B519E94-4E07-4B2B-B61A-DD7F4439A7CE}" type="presOf" srcId="{0D9AC5C4-7BF3-4EB3-B501-F1DBF34A9315}" destId="{BA77814C-E69D-4D35-B833-031A5A755D62}" srcOrd="0" destOrd="0" presId="urn:microsoft.com/office/officeart/2005/8/layout/process5"/>
    <dgm:cxn modelId="{93E23FA9-DD84-4FAC-AABA-3B189F796907}" type="presOf" srcId="{1CE9A465-FF38-44D0-B1C3-BD6E79692369}" destId="{CEB216D5-38AF-42D4-B3B7-9E20E555AD3B}" srcOrd="1" destOrd="0" presId="urn:microsoft.com/office/officeart/2005/8/layout/process5"/>
    <dgm:cxn modelId="{A7634CB8-5FF7-4C81-99F2-3E8AEE1A8F8E}" type="presOf" srcId="{E126BA5A-CA74-4DC9-8A59-4D592061125B}" destId="{0DF857C3-A775-4F3C-A8C1-019665C46D3B}" srcOrd="0" destOrd="0" presId="urn:microsoft.com/office/officeart/2005/8/layout/process5"/>
    <dgm:cxn modelId="{C163CEDA-4563-4979-B0AB-DCDDC687985D}" type="presOf" srcId="{5E8490D5-2EDE-475B-9D28-3BABA22122F9}" destId="{F188DC72-A7BE-4E86-8C83-30C03A7C939F}" srcOrd="0" destOrd="0" presId="urn:microsoft.com/office/officeart/2005/8/layout/process5"/>
    <dgm:cxn modelId="{E5C248A6-80E7-403B-88B8-3E33259B81A2}" type="presParOf" srcId="{F188DC72-A7BE-4E86-8C83-30C03A7C939F}" destId="{3D93CB6A-29BD-4960-B597-D069AC451F1A}" srcOrd="0" destOrd="0" presId="urn:microsoft.com/office/officeart/2005/8/layout/process5"/>
    <dgm:cxn modelId="{EFC1D7B8-26DF-449A-B180-8060F17D7124}" type="presParOf" srcId="{F188DC72-A7BE-4E86-8C83-30C03A7C939F}" destId="{33C5D068-D27C-4760-B0C4-737D6BD83D55}" srcOrd="1" destOrd="0" presId="urn:microsoft.com/office/officeart/2005/8/layout/process5"/>
    <dgm:cxn modelId="{FCDC2CBD-0280-4C4D-B229-516607A8B1E1}" type="presParOf" srcId="{33C5D068-D27C-4760-B0C4-737D6BD83D55}" destId="{C10E751C-A04A-4BF3-9B1C-5E0114BD1CFC}" srcOrd="0" destOrd="0" presId="urn:microsoft.com/office/officeart/2005/8/layout/process5"/>
    <dgm:cxn modelId="{A92227CA-85F5-40DF-83EA-6D3C68D1B495}" type="presParOf" srcId="{F188DC72-A7BE-4E86-8C83-30C03A7C939F}" destId="{BA77814C-E69D-4D35-B833-031A5A755D62}" srcOrd="2" destOrd="0" presId="urn:microsoft.com/office/officeart/2005/8/layout/process5"/>
    <dgm:cxn modelId="{6CF89E38-A660-4FD2-9BBC-64E1A7F67769}" type="presParOf" srcId="{F188DC72-A7BE-4E86-8C83-30C03A7C939F}" destId="{17C2F826-B06C-4C1A-BBB5-06941BB16C72}" srcOrd="3" destOrd="0" presId="urn:microsoft.com/office/officeart/2005/8/layout/process5"/>
    <dgm:cxn modelId="{DE8FD2F1-59DC-4DA7-B05E-AF7197237207}" type="presParOf" srcId="{17C2F826-B06C-4C1A-BBB5-06941BB16C72}" destId="{CEB216D5-38AF-42D4-B3B7-9E20E555AD3B}" srcOrd="0" destOrd="0" presId="urn:microsoft.com/office/officeart/2005/8/layout/process5"/>
    <dgm:cxn modelId="{80D9DE66-13FE-43E6-B163-105A173489CE}" type="presParOf" srcId="{F188DC72-A7BE-4E86-8C83-30C03A7C939F}" destId="{0DF857C3-A775-4F3C-A8C1-019665C46D3B}" srcOrd="4" destOrd="0" presId="urn:microsoft.com/office/officeart/2005/8/layout/process5"/>
    <dgm:cxn modelId="{6FC6C6D0-151B-4BA6-B5DF-74A639BE0983}" type="presParOf" srcId="{F188DC72-A7BE-4E86-8C83-30C03A7C939F}" destId="{31BA2D9A-DCEA-4D65-88CD-FBCEEAA10BBA}" srcOrd="5" destOrd="0" presId="urn:microsoft.com/office/officeart/2005/8/layout/process5"/>
    <dgm:cxn modelId="{2A806EF9-65C3-4A99-890C-5D79ECB988B7}" type="presParOf" srcId="{31BA2D9A-DCEA-4D65-88CD-FBCEEAA10BBA}" destId="{641FE3DA-8DCF-4FD0-8A96-EFED0DC5321D}" srcOrd="0" destOrd="0" presId="urn:microsoft.com/office/officeart/2005/8/layout/process5"/>
    <dgm:cxn modelId="{76AC3CFF-A5BF-4356-B98A-472F4826FEEB}" type="presParOf" srcId="{F188DC72-A7BE-4E86-8C83-30C03A7C939F}" destId="{45C01583-06F6-438C-8E73-2887EDA3EF13}" srcOrd="6" destOrd="0" presId="urn:microsoft.com/office/officeart/2005/8/layout/process5"/>
    <dgm:cxn modelId="{30AEA8E3-BD4F-4C05-829E-8A47B3A29D24}" type="presParOf" srcId="{F188DC72-A7BE-4E86-8C83-30C03A7C939F}" destId="{46BF4BE3-6757-4CF0-8875-5A686436EE55}" srcOrd="7" destOrd="0" presId="urn:microsoft.com/office/officeart/2005/8/layout/process5"/>
    <dgm:cxn modelId="{AA3B7120-5522-421A-AF41-7BF0EA55CD33}" type="presParOf" srcId="{46BF4BE3-6757-4CF0-8875-5A686436EE55}" destId="{519E9EA4-CB7F-49F6-8AAD-111F0988AB59}" srcOrd="0" destOrd="0" presId="urn:microsoft.com/office/officeart/2005/8/layout/process5"/>
    <dgm:cxn modelId="{D818507C-0602-4A6B-BF08-6A1CBAAB1DC2}" type="presParOf" srcId="{F188DC72-A7BE-4E86-8C83-30C03A7C939F}" destId="{C62904FB-686C-4600-A44A-B212C8C52262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1CF9AB-DA6B-40B7-9959-F163D880F6AD}">
      <dsp:nvSpPr>
        <dsp:cNvPr id="0" name=""/>
        <dsp:cNvSpPr/>
      </dsp:nvSpPr>
      <dsp:spPr>
        <a:xfrm>
          <a:off x="9660286" y="1081"/>
          <a:ext cx="1339149" cy="1339149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Farm Management System</a:t>
          </a:r>
          <a:endParaRPr lang="en-US" sz="1000" kern="1200" dirty="0"/>
        </a:p>
      </dsp:txBody>
      <dsp:txXfrm>
        <a:off x="9856400" y="197195"/>
        <a:ext cx="946921" cy="946921"/>
      </dsp:txXfrm>
    </dsp:sp>
    <dsp:sp modelId="{6A7046D5-097C-4996-981D-A06B5BD81E25}">
      <dsp:nvSpPr>
        <dsp:cNvPr id="0" name=""/>
        <dsp:cNvSpPr/>
      </dsp:nvSpPr>
      <dsp:spPr>
        <a:xfrm rot="1800000">
          <a:off x="11013885" y="942393"/>
          <a:ext cx="356095" cy="45196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1021041" y="1006078"/>
        <a:ext cx="249267" cy="271178"/>
      </dsp:txXfrm>
    </dsp:sp>
    <dsp:sp modelId="{ADBD9052-8180-435B-8F89-C40DFBC239C5}">
      <dsp:nvSpPr>
        <dsp:cNvPr id="0" name=""/>
        <dsp:cNvSpPr/>
      </dsp:nvSpPr>
      <dsp:spPr>
        <a:xfrm>
          <a:off x="11401887" y="1006595"/>
          <a:ext cx="1339149" cy="1339149"/>
        </a:xfrm>
        <a:prstGeom prst="ellipse">
          <a:avLst/>
        </a:prstGeom>
        <a:gradFill rotWithShape="0">
          <a:gsLst>
            <a:gs pos="0">
              <a:schemeClr val="accent2">
                <a:hueOff val="1288723"/>
                <a:satOff val="-3699"/>
                <a:lumOff val="-5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288723"/>
                <a:satOff val="-3699"/>
                <a:lumOff val="-5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288723"/>
                <a:satOff val="-3699"/>
                <a:lumOff val="-5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One platform for both crop and dairy farmers</a:t>
          </a:r>
          <a:endParaRPr lang="en-US" sz="1000" kern="1200" dirty="0"/>
        </a:p>
      </dsp:txBody>
      <dsp:txXfrm>
        <a:off x="11598001" y="1202709"/>
        <a:ext cx="946921" cy="946921"/>
      </dsp:txXfrm>
    </dsp:sp>
    <dsp:sp modelId="{AB4F9547-C94F-47ED-9EC0-41368070649A}">
      <dsp:nvSpPr>
        <dsp:cNvPr id="0" name=""/>
        <dsp:cNvSpPr/>
      </dsp:nvSpPr>
      <dsp:spPr>
        <a:xfrm rot="5400000">
          <a:off x="11893414" y="2445624"/>
          <a:ext cx="356095" cy="45196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1288723"/>
                <a:satOff val="-3699"/>
                <a:lumOff val="-5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288723"/>
                <a:satOff val="-3699"/>
                <a:lumOff val="-5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288723"/>
                <a:satOff val="-3699"/>
                <a:lumOff val="-5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1946828" y="2482602"/>
        <a:ext cx="249267" cy="271178"/>
      </dsp:txXfrm>
    </dsp:sp>
    <dsp:sp modelId="{E068EBBD-3D17-4D2E-ABF8-EC55BE8193B7}">
      <dsp:nvSpPr>
        <dsp:cNvPr id="0" name=""/>
        <dsp:cNvSpPr/>
      </dsp:nvSpPr>
      <dsp:spPr>
        <a:xfrm>
          <a:off x="11401887" y="3017623"/>
          <a:ext cx="1339149" cy="1339149"/>
        </a:xfrm>
        <a:prstGeom prst="ellipse">
          <a:avLst/>
        </a:prstGeom>
        <a:gradFill rotWithShape="0">
          <a:gsLst>
            <a:gs pos="0">
              <a:schemeClr val="accent2">
                <a:hueOff val="2577445"/>
                <a:satOff val="-7397"/>
                <a:lumOff val="-1184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577445"/>
                <a:satOff val="-7397"/>
                <a:lumOff val="-1184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577445"/>
                <a:satOff val="-7397"/>
                <a:lumOff val="-1184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Track crops, livestock, and farm activities digitally</a:t>
          </a:r>
          <a:endParaRPr lang="en-US" sz="1000" kern="1200" dirty="0"/>
        </a:p>
      </dsp:txBody>
      <dsp:txXfrm>
        <a:off x="11598001" y="3213737"/>
        <a:ext cx="946921" cy="946921"/>
      </dsp:txXfrm>
    </dsp:sp>
    <dsp:sp modelId="{45B98927-C18F-4FEC-A460-0E7534F9F9C6}">
      <dsp:nvSpPr>
        <dsp:cNvPr id="0" name=""/>
        <dsp:cNvSpPr/>
      </dsp:nvSpPr>
      <dsp:spPr>
        <a:xfrm rot="9000000">
          <a:off x="11031341" y="3958934"/>
          <a:ext cx="356095" cy="45196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2577445"/>
                <a:satOff val="-7397"/>
                <a:lumOff val="-1184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577445"/>
                <a:satOff val="-7397"/>
                <a:lumOff val="-1184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577445"/>
                <a:satOff val="-7397"/>
                <a:lumOff val="-1184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11131013" y="4022619"/>
        <a:ext cx="249267" cy="271178"/>
      </dsp:txXfrm>
    </dsp:sp>
    <dsp:sp modelId="{D6971243-3AC7-40FE-8D05-17E3EFD09075}">
      <dsp:nvSpPr>
        <dsp:cNvPr id="0" name=""/>
        <dsp:cNvSpPr/>
      </dsp:nvSpPr>
      <dsp:spPr>
        <a:xfrm>
          <a:off x="9660286" y="4023137"/>
          <a:ext cx="1339149" cy="1339149"/>
        </a:xfrm>
        <a:prstGeom prst="ellipse">
          <a:avLst/>
        </a:prstGeom>
        <a:gradFill rotWithShape="0">
          <a:gsLst>
            <a:gs pos="0">
              <a:schemeClr val="accent2">
                <a:hueOff val="3866169"/>
                <a:satOff val="-11096"/>
                <a:lumOff val="-17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866169"/>
                <a:satOff val="-11096"/>
                <a:lumOff val="-17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866169"/>
                <a:satOff val="-11096"/>
                <a:lumOff val="-17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Automated irrigation, fertilizer, and feed schedules</a:t>
          </a:r>
          <a:endParaRPr lang="en-US" sz="1000" kern="1200" dirty="0"/>
        </a:p>
      </dsp:txBody>
      <dsp:txXfrm>
        <a:off x="9856400" y="4219251"/>
        <a:ext cx="946921" cy="946921"/>
      </dsp:txXfrm>
    </dsp:sp>
    <dsp:sp modelId="{7B788CAB-EA82-40D2-9846-94C359A870C4}">
      <dsp:nvSpPr>
        <dsp:cNvPr id="0" name=""/>
        <dsp:cNvSpPr/>
      </dsp:nvSpPr>
      <dsp:spPr>
        <a:xfrm rot="12600000">
          <a:off x="9289740" y="3969013"/>
          <a:ext cx="356095" cy="45196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3866169"/>
                <a:satOff val="-11096"/>
                <a:lumOff val="-17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866169"/>
                <a:satOff val="-11096"/>
                <a:lumOff val="-17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866169"/>
                <a:satOff val="-11096"/>
                <a:lumOff val="-17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9389412" y="4086112"/>
        <a:ext cx="249267" cy="271178"/>
      </dsp:txXfrm>
    </dsp:sp>
    <dsp:sp modelId="{DA2943AA-C3CE-4068-B527-64AE9CF199D6}">
      <dsp:nvSpPr>
        <dsp:cNvPr id="0" name=""/>
        <dsp:cNvSpPr/>
      </dsp:nvSpPr>
      <dsp:spPr>
        <a:xfrm>
          <a:off x="7918685" y="3017623"/>
          <a:ext cx="1339149" cy="1339149"/>
        </a:xfrm>
        <a:prstGeom prst="ellipse">
          <a:avLst/>
        </a:prstGeom>
        <a:gradFill rotWithShape="0">
          <a:gsLst>
            <a:gs pos="0">
              <a:schemeClr val="accent2">
                <a:hueOff val="5154891"/>
                <a:satOff val="-14794"/>
                <a:lumOff val="-2368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5154891"/>
                <a:satOff val="-14794"/>
                <a:lumOff val="-2368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5154891"/>
                <a:satOff val="-14794"/>
                <a:lumOff val="-2368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Keep all records organized and accessible</a:t>
          </a:r>
          <a:endParaRPr lang="en-US" sz="1000" kern="1200" dirty="0"/>
        </a:p>
      </dsp:txBody>
      <dsp:txXfrm>
        <a:off x="8114799" y="3213737"/>
        <a:ext cx="946921" cy="946921"/>
      </dsp:txXfrm>
    </dsp:sp>
    <dsp:sp modelId="{9FBB23C4-ADC7-4B7B-A68B-4B2730530A7D}">
      <dsp:nvSpPr>
        <dsp:cNvPr id="0" name=""/>
        <dsp:cNvSpPr/>
      </dsp:nvSpPr>
      <dsp:spPr>
        <a:xfrm rot="16200000">
          <a:off x="8410211" y="2465781"/>
          <a:ext cx="356095" cy="45196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5154891"/>
                <a:satOff val="-14794"/>
                <a:lumOff val="-2368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5154891"/>
                <a:satOff val="-14794"/>
                <a:lumOff val="-2368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5154891"/>
                <a:satOff val="-14794"/>
                <a:lumOff val="-2368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8463625" y="2609587"/>
        <a:ext cx="249267" cy="271178"/>
      </dsp:txXfrm>
    </dsp:sp>
    <dsp:sp modelId="{68647928-23B2-4FDA-BFC0-B808490F8AD1}">
      <dsp:nvSpPr>
        <dsp:cNvPr id="0" name=""/>
        <dsp:cNvSpPr/>
      </dsp:nvSpPr>
      <dsp:spPr>
        <a:xfrm>
          <a:off x="7918685" y="1006595"/>
          <a:ext cx="1339149" cy="1339149"/>
        </a:xfrm>
        <a:prstGeom prst="ellipse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Make data-driven decisions to reduce waste and increase profit</a:t>
          </a:r>
          <a:endParaRPr lang="en-US" sz="1000" kern="1200" dirty="0"/>
        </a:p>
      </dsp:txBody>
      <dsp:txXfrm>
        <a:off x="8114799" y="1202709"/>
        <a:ext cx="946921" cy="946921"/>
      </dsp:txXfrm>
    </dsp:sp>
    <dsp:sp modelId="{167E4812-0B35-4ABF-9B14-0DB33BF1C8D6}">
      <dsp:nvSpPr>
        <dsp:cNvPr id="0" name=""/>
        <dsp:cNvSpPr/>
      </dsp:nvSpPr>
      <dsp:spPr>
        <a:xfrm rot="19800000">
          <a:off x="9272284" y="952471"/>
          <a:ext cx="356095" cy="45196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9279440" y="1069570"/>
        <a:ext cx="249267" cy="2711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420B91-63C7-48BF-A683-CF61350089BA}">
      <dsp:nvSpPr>
        <dsp:cNvPr id="0" name=""/>
        <dsp:cNvSpPr/>
      </dsp:nvSpPr>
      <dsp:spPr>
        <a:xfrm>
          <a:off x="606456" y="0"/>
          <a:ext cx="5453920" cy="5453920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1DAD1C0-4C88-4D47-9A1A-D6C067BB5E54}">
      <dsp:nvSpPr>
        <dsp:cNvPr id="0" name=""/>
        <dsp:cNvSpPr/>
      </dsp:nvSpPr>
      <dsp:spPr>
        <a:xfrm>
          <a:off x="1124578" y="518122"/>
          <a:ext cx="2127028" cy="212702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Crop Management</a:t>
          </a:r>
        </a:p>
      </dsp:txBody>
      <dsp:txXfrm>
        <a:off x="1228411" y="621955"/>
        <a:ext cx="1919362" cy="1919362"/>
      </dsp:txXfrm>
    </dsp:sp>
    <dsp:sp modelId="{085AE99C-72EA-4D16-B45F-C7FCAB1D1FBB}">
      <dsp:nvSpPr>
        <dsp:cNvPr id="0" name=""/>
        <dsp:cNvSpPr/>
      </dsp:nvSpPr>
      <dsp:spPr>
        <a:xfrm>
          <a:off x="3415225" y="518122"/>
          <a:ext cx="2127028" cy="212702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Livestock Management</a:t>
          </a:r>
        </a:p>
      </dsp:txBody>
      <dsp:txXfrm>
        <a:off x="3519058" y="621955"/>
        <a:ext cx="1919362" cy="1919362"/>
      </dsp:txXfrm>
    </dsp:sp>
    <dsp:sp modelId="{62D236D1-1C54-490A-B256-02180982C5FD}">
      <dsp:nvSpPr>
        <dsp:cNvPr id="0" name=""/>
        <dsp:cNvSpPr/>
      </dsp:nvSpPr>
      <dsp:spPr>
        <a:xfrm>
          <a:off x="1124578" y="2808768"/>
          <a:ext cx="2127028" cy="2127028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Inventory Management </a:t>
          </a:r>
        </a:p>
      </dsp:txBody>
      <dsp:txXfrm>
        <a:off x="1228411" y="2912601"/>
        <a:ext cx="1919362" cy="1919362"/>
      </dsp:txXfrm>
    </dsp:sp>
    <dsp:sp modelId="{D3C54287-5EEB-460D-8C86-7A8A566C8E5A}">
      <dsp:nvSpPr>
        <dsp:cNvPr id="0" name=""/>
        <dsp:cNvSpPr/>
      </dsp:nvSpPr>
      <dsp:spPr>
        <a:xfrm>
          <a:off x="3415225" y="2808768"/>
          <a:ext cx="2127028" cy="2127028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Financial Reports</a:t>
          </a:r>
        </a:p>
      </dsp:txBody>
      <dsp:txXfrm>
        <a:off x="3519058" y="2912601"/>
        <a:ext cx="1919362" cy="19193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93CB6A-29BD-4960-B597-D069AC451F1A}">
      <dsp:nvSpPr>
        <dsp:cNvPr id="0" name=""/>
        <dsp:cNvSpPr/>
      </dsp:nvSpPr>
      <dsp:spPr>
        <a:xfrm>
          <a:off x="87287" y="1704"/>
          <a:ext cx="2721322" cy="163279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Mobile App:</a:t>
          </a:r>
          <a:r>
            <a:rPr lang="en-US" sz="2100" kern="1200"/>
            <a:t> Access the system on smartphones and tablets</a:t>
          </a:r>
        </a:p>
      </dsp:txBody>
      <dsp:txXfrm>
        <a:off x="135110" y="49527"/>
        <a:ext cx="2625676" cy="1537147"/>
      </dsp:txXfrm>
    </dsp:sp>
    <dsp:sp modelId="{33C5D068-D27C-4760-B0C4-737D6BD83D55}">
      <dsp:nvSpPr>
        <dsp:cNvPr id="0" name=""/>
        <dsp:cNvSpPr/>
      </dsp:nvSpPr>
      <dsp:spPr>
        <a:xfrm>
          <a:off x="3048086" y="480656"/>
          <a:ext cx="576920" cy="6748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3048086" y="615633"/>
        <a:ext cx="403844" cy="404933"/>
      </dsp:txXfrm>
    </dsp:sp>
    <dsp:sp modelId="{BA77814C-E69D-4D35-B833-031A5A755D62}">
      <dsp:nvSpPr>
        <dsp:cNvPr id="0" name=""/>
        <dsp:cNvSpPr/>
      </dsp:nvSpPr>
      <dsp:spPr>
        <a:xfrm>
          <a:off x="3897138" y="1704"/>
          <a:ext cx="2721322" cy="163279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AI Predictions:</a:t>
          </a:r>
          <a:r>
            <a:rPr lang="en-US" sz="2100" kern="1200"/>
            <a:t> Forecast crop yield and livestock performance</a:t>
          </a:r>
        </a:p>
      </dsp:txBody>
      <dsp:txXfrm>
        <a:off x="3944961" y="49527"/>
        <a:ext cx="2625676" cy="1537147"/>
      </dsp:txXfrm>
    </dsp:sp>
    <dsp:sp modelId="{17C2F826-B06C-4C1A-BBB5-06941BB16C72}">
      <dsp:nvSpPr>
        <dsp:cNvPr id="0" name=""/>
        <dsp:cNvSpPr/>
      </dsp:nvSpPr>
      <dsp:spPr>
        <a:xfrm>
          <a:off x="6857937" y="480656"/>
          <a:ext cx="576920" cy="6748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6857937" y="615633"/>
        <a:ext cx="403844" cy="404933"/>
      </dsp:txXfrm>
    </dsp:sp>
    <dsp:sp modelId="{0DF857C3-A775-4F3C-A8C1-019665C46D3B}">
      <dsp:nvSpPr>
        <dsp:cNvPr id="0" name=""/>
        <dsp:cNvSpPr/>
      </dsp:nvSpPr>
      <dsp:spPr>
        <a:xfrm>
          <a:off x="7706990" y="1704"/>
          <a:ext cx="2721322" cy="163279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Automated Alerts:</a:t>
          </a:r>
          <a:r>
            <a:rPr lang="en-US" sz="2100" kern="1200"/>
            <a:t> SMS or email notifications for important tasks</a:t>
          </a:r>
        </a:p>
      </dsp:txBody>
      <dsp:txXfrm>
        <a:off x="7754813" y="49527"/>
        <a:ext cx="2625676" cy="1537147"/>
      </dsp:txXfrm>
    </dsp:sp>
    <dsp:sp modelId="{31BA2D9A-DCEA-4D65-88CD-FBCEEAA10BBA}">
      <dsp:nvSpPr>
        <dsp:cNvPr id="0" name=""/>
        <dsp:cNvSpPr/>
      </dsp:nvSpPr>
      <dsp:spPr>
        <a:xfrm rot="5400000">
          <a:off x="8779191" y="1824990"/>
          <a:ext cx="576920" cy="6748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-5400000">
        <a:off x="8865185" y="1873973"/>
        <a:ext cx="404933" cy="403844"/>
      </dsp:txXfrm>
    </dsp:sp>
    <dsp:sp modelId="{45C01583-06F6-438C-8E73-2887EDA3EF13}">
      <dsp:nvSpPr>
        <dsp:cNvPr id="0" name=""/>
        <dsp:cNvSpPr/>
      </dsp:nvSpPr>
      <dsp:spPr>
        <a:xfrm>
          <a:off x="7706990" y="2723026"/>
          <a:ext cx="2721322" cy="163279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Multi-Farm Support:</a:t>
          </a:r>
          <a:r>
            <a:rPr lang="en-US" sz="2100" kern="1200"/>
            <a:t> Manage multiple farms from one account</a:t>
          </a:r>
        </a:p>
      </dsp:txBody>
      <dsp:txXfrm>
        <a:off x="7754813" y="2770849"/>
        <a:ext cx="2625676" cy="1537147"/>
      </dsp:txXfrm>
    </dsp:sp>
    <dsp:sp modelId="{46BF4BE3-6757-4CF0-8875-5A686436EE55}">
      <dsp:nvSpPr>
        <dsp:cNvPr id="0" name=""/>
        <dsp:cNvSpPr/>
      </dsp:nvSpPr>
      <dsp:spPr>
        <a:xfrm rot="10800000">
          <a:off x="6890593" y="3201979"/>
          <a:ext cx="576920" cy="6748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10800000">
        <a:off x="7063669" y="3336956"/>
        <a:ext cx="403844" cy="404933"/>
      </dsp:txXfrm>
    </dsp:sp>
    <dsp:sp modelId="{C62904FB-686C-4600-A44A-B212C8C52262}">
      <dsp:nvSpPr>
        <dsp:cNvPr id="0" name=""/>
        <dsp:cNvSpPr/>
      </dsp:nvSpPr>
      <dsp:spPr>
        <a:xfrm>
          <a:off x="3897138" y="2723026"/>
          <a:ext cx="2721322" cy="163279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Advanced Analytics:</a:t>
          </a:r>
          <a:r>
            <a:rPr lang="en-US" sz="2100" kern="1200"/>
            <a:t> Detailed charts and reports for better decision-making</a:t>
          </a:r>
        </a:p>
      </dsp:txBody>
      <dsp:txXfrm>
        <a:off x="3944961" y="2770849"/>
        <a:ext cx="2625676" cy="15371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28/10/2025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28/10/2025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28/10/2025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28/10/2025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28/10/2025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28/10/2025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28/10/2025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rashneveles.blog.hu/2014/03/30/http_trashneveles_blog_hu_admin_post_edit_5885884" TargetMode="Externa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Welcome!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499" y="390832"/>
            <a:ext cx="3233585" cy="8736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 the presentation</a:t>
            </a:r>
          </a:p>
        </p:txBody>
      </p:sp>
      <p:pic>
        <p:nvPicPr>
          <p:cNvPr id="4" name="Picture 3" descr="A group of men with their mouths open&#10;&#10;AI-generated content may be incorrect.">
            <a:extLst>
              <a:ext uri="{FF2B5EF4-FFF2-40B4-BE49-F238E27FC236}">
                <a16:creationId xmlns:a16="http://schemas.microsoft.com/office/drawing/2014/main" id="{794A47AE-1BA2-0E32-7A04-AADA623A7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70460" y="1966293"/>
            <a:ext cx="10451079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7F6BB4-7BCB-55C8-87B2-CB45C4A32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59E5DB1C-D4F9-09DD-F0DD-5F67FADD1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71DAEE7-E49C-B12E-1866-AC9B434174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568" t="2455" r="568" b="55483"/>
          <a:stretch>
            <a:fillRect/>
          </a:stretch>
        </p:blipFill>
        <p:spPr>
          <a:xfrm>
            <a:off x="579264" y="365141"/>
            <a:ext cx="6288269" cy="3062587"/>
          </a:xfrm>
          <a:prstGeom prst="rect">
            <a:avLst/>
          </a:prstGeom>
        </p:spPr>
      </p:pic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1EC9E99A-EF51-7978-4BF0-7686D4AC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263" y="3630934"/>
            <a:ext cx="6288261" cy="2546028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B5A38-EFD6-E50D-AAE2-078E4FEDF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49689"/>
            <a:ext cx="2111122" cy="2105025"/>
          </a:xfrm>
        </p:spPr>
        <p:txBody>
          <a:bodyPr>
            <a:normAutofit/>
          </a:bodyPr>
          <a:lstStyle/>
          <a:p>
            <a:r>
              <a:rPr lang="en-US" sz="1600" b="1" dirty="0">
                <a:latin typeface="Aptos"/>
              </a:rPr>
              <a:t>Livestock Management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5D8110C-7D6F-9525-65EE-0D1AF2B14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94" y="45657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805970A-123E-3F78-5631-99233CDDE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394346" y="4893056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6F8A9-AAF9-8334-D90D-2E20268C0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563" y="3849688"/>
            <a:ext cx="3315810" cy="2105025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endParaRPr lang="en-US" sz="1700" b="1" dirty="0">
              <a:ea typeface="+mn-lt"/>
              <a:cs typeface="+mn-lt"/>
            </a:endParaRPr>
          </a:p>
          <a:p>
            <a:r>
              <a:rPr lang="en-US" sz="1700" dirty="0">
                <a:ea typeface="+mn-lt"/>
                <a:cs typeface="+mn-lt"/>
              </a:rPr>
              <a:t>Input: </a:t>
            </a:r>
            <a:r>
              <a:rPr lang="en-US" sz="1700" b="1" dirty="0">
                <a:ea typeface="+mn-lt"/>
                <a:cs typeface="+mn-lt"/>
              </a:rPr>
              <a:t>Animal Type, Status, Date</a:t>
            </a:r>
            <a:endParaRPr lang="en-US" dirty="0">
              <a:ea typeface="+mn-lt"/>
              <a:cs typeface="+mn-lt"/>
            </a:endParaRPr>
          </a:p>
          <a:p>
            <a:r>
              <a:rPr lang="en-US" sz="1700" dirty="0">
                <a:ea typeface="+mn-lt"/>
                <a:cs typeface="+mn-lt"/>
              </a:rPr>
              <a:t>System: Records health, feeding, and other activities</a:t>
            </a:r>
            <a:endParaRPr lang="en-US" dirty="0">
              <a:ea typeface="+mn-lt"/>
              <a:cs typeface="+mn-lt"/>
            </a:endParaRPr>
          </a:p>
          <a:p>
            <a:r>
              <a:rPr lang="en-US" sz="1700" dirty="0">
                <a:ea typeface="+mn-lt"/>
                <a:cs typeface="+mn-lt"/>
              </a:rPr>
              <a:t>Output: Table of livestock activities, Graph of health or activity status over time</a:t>
            </a:r>
            <a:endParaRPr lang="en-US" dirty="0">
              <a:ea typeface="+mn-lt"/>
              <a:cs typeface="+mn-lt"/>
            </a:endParaRPr>
          </a:p>
          <a:p>
            <a:endParaRPr lang="en-US" sz="1700" b="1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074BE31-68D2-FCD5-364B-E5A90474AD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76" t="30328" r="3563" b="2794"/>
          <a:stretch>
            <a:fillRect/>
          </a:stretch>
        </p:blipFill>
        <p:spPr>
          <a:xfrm>
            <a:off x="7262813" y="365109"/>
            <a:ext cx="4625905" cy="581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86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82120B-B854-3A09-6185-06E07A7B7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6D731904-7733-45B0-902C-289497204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504E6397-35D7-4AEC-9DA9-B7F6B12B8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24E5D6-C98D-3272-7B70-D33090F9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0602"/>
            <a:ext cx="3538728" cy="1645920"/>
          </a:xfrm>
        </p:spPr>
        <p:txBody>
          <a:bodyPr>
            <a:normAutofit/>
          </a:bodyPr>
          <a:lstStyle/>
          <a:p>
            <a:r>
              <a:rPr lang="en-US" sz="3200" b="1">
                <a:latin typeface="Aptos"/>
              </a:rPr>
              <a:t>Inventory Management</a:t>
            </a:r>
            <a:endParaRPr lang="en-US" sz="320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712767-F5FA-D8A0-B69E-FC8E24FDC0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926" b="4926"/>
          <a:stretch>
            <a:fillRect/>
          </a:stretch>
        </p:blipFill>
        <p:spPr>
          <a:xfrm>
            <a:off x="6" y="10"/>
            <a:ext cx="4884383" cy="3995918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FEB76DC-49AE-35F4-2E32-FC2F308D56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238" r="10614" b="2"/>
          <a:stretch>
            <a:fillRect/>
          </a:stretch>
        </p:blipFill>
        <p:spPr>
          <a:xfrm>
            <a:off x="5074877" y="10"/>
            <a:ext cx="7117118" cy="3995918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62C5A04F-2AEB-4631-8314-A8B812E1E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B2B1C70-BF3F-41BD-871B-63D8F911F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A9545-E803-F43D-1F4F-EA5BCC769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4440602"/>
            <a:ext cx="600760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700" b="1" dirty="0">
              <a:ea typeface="+mn-lt"/>
              <a:cs typeface="+mn-lt"/>
            </a:endParaRPr>
          </a:p>
          <a:p>
            <a:r>
              <a:rPr lang="en-US" sz="1700" dirty="0">
                <a:ea typeface="+mn-lt"/>
                <a:cs typeface="+mn-lt"/>
              </a:rPr>
              <a:t>Input: </a:t>
            </a:r>
            <a:r>
              <a:rPr lang="en-US" sz="1700" b="1" dirty="0">
                <a:ea typeface="+mn-lt"/>
                <a:cs typeface="+mn-lt"/>
              </a:rPr>
              <a:t>Item Name, Quantity</a:t>
            </a:r>
            <a:endParaRPr lang="en-US" sz="1700"/>
          </a:p>
          <a:p>
            <a:r>
              <a:rPr lang="en-US" sz="1700" dirty="0">
                <a:ea typeface="+mn-lt"/>
                <a:cs typeface="+mn-lt"/>
              </a:rPr>
              <a:t>System: Records stock levels and usage</a:t>
            </a:r>
            <a:endParaRPr lang="en-US" sz="1700"/>
          </a:p>
          <a:p>
            <a:r>
              <a:rPr lang="en-US" sz="1700" dirty="0">
                <a:ea typeface="+mn-lt"/>
                <a:cs typeface="+mn-lt"/>
              </a:rPr>
              <a:t>Output: Table of inventory, Graph of stock availability over time</a:t>
            </a:r>
            <a:endParaRPr lang="en-US" sz="1700">
              <a:ea typeface="+mn-lt"/>
              <a:cs typeface="+mn-lt"/>
            </a:endParaRPr>
          </a:p>
          <a:p>
            <a:endParaRPr lang="en-US" sz="1700" b="1" dirty="0"/>
          </a:p>
        </p:txBody>
      </p:sp>
    </p:spTree>
    <p:extLst>
      <p:ext uri="{BB962C8B-B14F-4D97-AF65-F5344CB8AC3E}">
        <p14:creationId xmlns:p14="http://schemas.microsoft.com/office/powerpoint/2010/main" val="1154228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8468727-63BE-4191-B4A6-C30C82C0E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83F536-4AC4-1BE2-0C9D-044E45DCA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12454"/>
            <a:ext cx="2381250" cy="2101850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ptos"/>
              </a:rPr>
              <a:t>Financial Summary</a:t>
            </a:r>
            <a:endParaRPr lang="en-US" sz="2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355BB6-1BB8-4828-B246-CFB31742D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3483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52A9B9-B2B3-46F0-9D53-0EFF9905B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245238" y="1452646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9EB2F-D2E8-37AD-F34E-D784FE5B0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7538" y="412454"/>
            <a:ext cx="3243262" cy="2101850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400" b="1"/>
          </a:p>
          <a:p>
            <a:r>
              <a:rPr lang="en-US" sz="1400" dirty="0">
                <a:ea typeface="+mn-lt"/>
                <a:cs typeface="+mn-lt"/>
              </a:rPr>
              <a:t>Input: </a:t>
            </a:r>
            <a:r>
              <a:rPr lang="en-US" sz="1400" b="1" dirty="0">
                <a:ea typeface="+mn-lt"/>
                <a:cs typeface="+mn-lt"/>
              </a:rPr>
              <a:t>Description, Type (Income/Expense), Amount, Date</a:t>
            </a:r>
            <a:endParaRPr lang="en-US" sz="1400" dirty="0"/>
          </a:p>
          <a:p>
            <a:r>
              <a:rPr lang="en-US" sz="1400" dirty="0">
                <a:ea typeface="+mn-lt"/>
                <a:cs typeface="+mn-lt"/>
              </a:rPr>
              <a:t>System: Records transactions and calculates profit/loss</a:t>
            </a:r>
            <a:endParaRPr lang="en-US" sz="1400" dirty="0"/>
          </a:p>
          <a:p>
            <a:r>
              <a:rPr lang="en-US" sz="1400" dirty="0">
                <a:ea typeface="+mn-lt"/>
                <a:cs typeface="+mn-lt"/>
              </a:rPr>
              <a:t>Output: Table of transactions, Graph of income vs expenses over time</a:t>
            </a:r>
            <a:endParaRPr lang="en-US" sz="1400" dirty="0"/>
          </a:p>
          <a:p>
            <a:endParaRPr lang="en-US" sz="140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1685536-3F87-D43F-16A0-D4C4715B67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245" r="14870" b="2"/>
          <a:stretch>
            <a:fillRect/>
          </a:stretch>
        </p:blipFill>
        <p:spPr>
          <a:xfrm>
            <a:off x="20" y="2959630"/>
            <a:ext cx="6400781" cy="3898370"/>
          </a:xfrm>
          <a:prstGeom prst="rect">
            <a:avLst/>
          </a:prstGeom>
        </p:spPr>
      </p:pic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BBB8133F-E0C4-CCEB-5D48-ED96B81C82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" b="13062"/>
          <a:stretch>
            <a:fillRect/>
          </a:stretch>
        </p:blipFill>
        <p:spPr>
          <a:xfrm>
            <a:off x="6591299" y="1"/>
            <a:ext cx="560070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147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103B1A6-A5AB-63A4-4C13-ECEAC5AB8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ea typeface="+mj-lt"/>
                <a:cs typeface="+mj-lt"/>
              </a:rPr>
              <a:t>Start Farming Smarter in 2 Steps:</a:t>
            </a:r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4" name="Picture 3" descr="A person carrying a large sack&#10;&#10;AI-generated content may be incorrect.">
            <a:extLst>
              <a:ext uri="{FF2B5EF4-FFF2-40B4-BE49-F238E27FC236}">
                <a16:creationId xmlns:a16="http://schemas.microsoft.com/office/drawing/2014/main" id="{8DF9EE9F-0682-38AB-575B-B210D3740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754" y="1939684"/>
            <a:ext cx="5493938" cy="2553438"/>
          </a:xfrm>
          <a:prstGeom prst="rect">
            <a:avLst/>
          </a:prstGeom>
        </p:spPr>
      </p:pic>
      <p:pic>
        <p:nvPicPr>
          <p:cNvPr id="5" name="Picture 4" descr="A person holding a login screen&#10;&#10;AI-generated content may be incorrect.">
            <a:extLst>
              <a:ext uri="{FF2B5EF4-FFF2-40B4-BE49-F238E27FC236}">
                <a16:creationId xmlns:a16="http://schemas.microsoft.com/office/drawing/2014/main" id="{55CD1023-BDA6-DA3C-8593-7B3E351C7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33" y="1942921"/>
            <a:ext cx="5826697" cy="254640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76E23-7EAD-DC00-C563-7A4A660BE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8" y="5070346"/>
            <a:ext cx="9496427" cy="138526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b="1">
                <a:ea typeface="+mn-lt"/>
                <a:cs typeface="+mn-lt"/>
              </a:rPr>
              <a:t>Create Account</a:t>
            </a:r>
            <a:r>
              <a:rPr lang="en-US" sz="2000">
                <a:ea typeface="+mn-lt"/>
                <a:cs typeface="+mn-lt"/>
              </a:rPr>
              <a:t> – Enter username, email, and password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Log In</a:t>
            </a:r>
            <a:r>
              <a:rPr lang="en-US" sz="2000">
                <a:ea typeface="+mn-lt"/>
                <a:cs typeface="+mn-lt"/>
              </a:rPr>
              <a:t> – Access all your farming tools</a:t>
            </a:r>
            <a:endParaRPr lang="en-US" sz="20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311148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D13DB-642B-7A7D-9E21-50764DC48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3893126" cy="1402470"/>
          </a:xfrm>
        </p:spPr>
        <p:txBody>
          <a:bodyPr anchor="t">
            <a:normAutofit/>
          </a:bodyPr>
          <a:lstStyle/>
          <a:p>
            <a:r>
              <a:rPr lang="en-US" sz="3200"/>
              <a:t>Technology Used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7A714-3819-9CAB-5E62-E82C1CDD9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2551176"/>
            <a:ext cx="3893126" cy="3591207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1700" b="1">
              <a:ea typeface="+mn-lt"/>
              <a:cs typeface="+mn-lt"/>
            </a:endParaRPr>
          </a:p>
          <a:p>
            <a:r>
              <a:rPr lang="en-US" sz="1700" b="1">
                <a:ea typeface="+mn-lt"/>
                <a:cs typeface="+mn-lt"/>
              </a:rPr>
              <a:t>Frontend:</a:t>
            </a:r>
            <a:r>
              <a:rPr lang="en-US" sz="1700">
                <a:ea typeface="+mn-lt"/>
                <a:cs typeface="+mn-lt"/>
              </a:rPr>
              <a:t> HTML, CSS, JavaScript – for a responsive and user-friendly interface</a:t>
            </a:r>
            <a:endParaRPr lang="en-US" sz="1700"/>
          </a:p>
          <a:p>
            <a:r>
              <a:rPr lang="en-US" sz="1700" b="1">
                <a:ea typeface="+mn-lt"/>
                <a:cs typeface="+mn-lt"/>
              </a:rPr>
              <a:t>Backend:</a:t>
            </a:r>
            <a:r>
              <a:rPr lang="en-US" sz="1700">
                <a:ea typeface="+mn-lt"/>
                <a:cs typeface="+mn-lt"/>
              </a:rPr>
              <a:t> Node.js &amp; Express – to handle data and server logic</a:t>
            </a:r>
            <a:endParaRPr lang="en-US" sz="1700"/>
          </a:p>
          <a:p>
            <a:r>
              <a:rPr lang="en-US" sz="1700" b="1">
                <a:ea typeface="+mn-lt"/>
                <a:cs typeface="+mn-lt"/>
              </a:rPr>
              <a:t>Database:</a:t>
            </a:r>
            <a:r>
              <a:rPr lang="en-US" sz="1700">
                <a:ea typeface="+mn-lt"/>
                <a:cs typeface="+mn-lt"/>
              </a:rPr>
              <a:t> MongoDB – stores crops, livestock, inventory, and financial data</a:t>
            </a:r>
            <a:endParaRPr lang="en-US" sz="1700"/>
          </a:p>
          <a:p>
            <a:r>
              <a:rPr lang="en-US" sz="1700" b="1">
                <a:ea typeface="+mn-lt"/>
                <a:cs typeface="+mn-lt"/>
              </a:rPr>
              <a:t>Hosting:</a:t>
            </a:r>
            <a:endParaRPr lang="en-US" sz="1700"/>
          </a:p>
          <a:p>
            <a:pPr lvl="1"/>
            <a:r>
              <a:rPr lang="en-US" sz="1700">
                <a:ea typeface="+mn-lt"/>
                <a:cs typeface="+mn-lt"/>
              </a:rPr>
              <a:t>Frontend → Netlify</a:t>
            </a:r>
            <a:endParaRPr lang="en-US" sz="1700"/>
          </a:p>
          <a:p>
            <a:pPr lvl="1"/>
            <a:r>
              <a:rPr lang="en-US" sz="1700">
                <a:ea typeface="+mn-lt"/>
                <a:cs typeface="+mn-lt"/>
              </a:rPr>
              <a:t>Backend → Render</a:t>
            </a:r>
            <a:endParaRPr lang="en-US" sz="1700"/>
          </a:p>
          <a:p>
            <a:endParaRPr lang="en-US" sz="1700"/>
          </a:p>
        </p:txBody>
      </p:sp>
      <p:pic>
        <p:nvPicPr>
          <p:cNvPr id="5" name="Picture 4" descr="HTML and CSS for Python Developers – Real Python">
            <a:extLst>
              <a:ext uri="{FF2B5EF4-FFF2-40B4-BE49-F238E27FC236}">
                <a16:creationId xmlns:a16="http://schemas.microsoft.com/office/drawing/2014/main" id="{CFD1E213-8D57-9E8E-C7EA-870BCFC370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95" r="7096" b="-2"/>
          <a:stretch>
            <a:fillRect/>
          </a:stretch>
        </p:blipFill>
        <p:spPr>
          <a:xfrm>
            <a:off x="5344391" y="10"/>
            <a:ext cx="6847609" cy="4488855"/>
          </a:xfrm>
          <a:prstGeom prst="rect">
            <a:avLst/>
          </a:prstGeom>
        </p:spPr>
      </p:pic>
      <p:pic>
        <p:nvPicPr>
          <p:cNvPr id="7" name="Picture 6" descr="coding illustration with html css java Stock Vector Image &amp; Art - Alamy">
            <a:extLst>
              <a:ext uri="{FF2B5EF4-FFF2-40B4-BE49-F238E27FC236}">
                <a16:creationId xmlns:a16="http://schemas.microsoft.com/office/drawing/2014/main" id="{D733580F-2A0D-43FD-E83E-86AE2C51E7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866" r="-4" b="23453"/>
          <a:stretch>
            <a:fillRect/>
          </a:stretch>
        </p:blipFill>
        <p:spPr>
          <a:xfrm>
            <a:off x="5344392" y="4488874"/>
            <a:ext cx="3424845" cy="2369126"/>
          </a:xfrm>
          <a:prstGeom prst="rect">
            <a:avLst/>
          </a:prstGeom>
        </p:spPr>
      </p:pic>
      <p:pic>
        <p:nvPicPr>
          <p:cNvPr id="6" name="Picture 5" descr="Learn Web Development With Games. HTML, CSS and JavaScript🆎 Descubra o ...">
            <a:extLst>
              <a:ext uri="{FF2B5EF4-FFF2-40B4-BE49-F238E27FC236}">
                <a16:creationId xmlns:a16="http://schemas.microsoft.com/office/drawing/2014/main" id="{D433BB06-4827-64E1-C4A5-AF8044E37DA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348" r="-3" b="-3"/>
          <a:stretch>
            <a:fillRect/>
          </a:stretch>
        </p:blipFill>
        <p:spPr>
          <a:xfrm>
            <a:off x="8767155" y="4488873"/>
            <a:ext cx="3424845" cy="236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17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7D112B-4FA4-C064-15D6-1B904B14D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</p:spPr>
        <p:txBody>
          <a:bodyPr>
            <a:normAutofit/>
          </a:bodyPr>
          <a:lstStyle/>
          <a:p>
            <a:r>
              <a:rPr lang="en-US" dirty="0"/>
              <a:t>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F19A1-E700-6DFE-3E97-E0C9EF140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82589"/>
            <a:ext cx="3816096" cy="36943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b="1" dirty="0">
                <a:ea typeface="+mn-lt"/>
                <a:cs typeface="+mn-lt"/>
              </a:rPr>
              <a:t>Save Time</a:t>
            </a:r>
            <a:endParaRPr lang="en-US" dirty="0">
              <a:ea typeface="+mn-lt"/>
              <a:cs typeface="+mn-lt"/>
            </a:endParaRPr>
          </a:p>
          <a:p>
            <a:r>
              <a:rPr lang="en-US" sz="1700" b="1" dirty="0">
                <a:ea typeface="+mn-lt"/>
                <a:cs typeface="+mn-lt"/>
              </a:rPr>
              <a:t>Reduce Errors</a:t>
            </a:r>
            <a:endParaRPr lang="en-US" dirty="0">
              <a:ea typeface="+mn-lt"/>
              <a:cs typeface="+mn-lt"/>
            </a:endParaRPr>
          </a:p>
          <a:p>
            <a:r>
              <a:rPr lang="en-US" sz="1700" b="1" dirty="0">
                <a:ea typeface="+mn-lt"/>
                <a:cs typeface="+mn-lt"/>
              </a:rPr>
              <a:t>Better Planning</a:t>
            </a:r>
            <a:endParaRPr lang="en-US" dirty="0">
              <a:ea typeface="+mn-lt"/>
              <a:cs typeface="+mn-lt"/>
            </a:endParaRPr>
          </a:p>
          <a:p>
            <a:r>
              <a:rPr lang="en-US" sz="1700" b="1" dirty="0">
                <a:ea typeface="+mn-lt"/>
                <a:cs typeface="+mn-lt"/>
              </a:rPr>
              <a:t>Data-Driven Decisions</a:t>
            </a:r>
            <a:endParaRPr lang="en-US" dirty="0">
              <a:ea typeface="+mn-lt"/>
              <a:cs typeface="+mn-lt"/>
            </a:endParaRPr>
          </a:p>
          <a:p>
            <a:r>
              <a:rPr lang="en-US" sz="1700" b="1" dirty="0">
                <a:ea typeface="+mn-lt"/>
                <a:cs typeface="+mn-lt"/>
              </a:rPr>
              <a:t>All-in-One Platform</a:t>
            </a:r>
            <a:endParaRPr lang="en-US" sz="1700" dirty="0"/>
          </a:p>
        </p:txBody>
      </p:sp>
      <p:pic>
        <p:nvPicPr>
          <p:cNvPr id="5" name="Picture 4" descr="4k animation of Employee benefits and compensation for staff advantage ...">
            <a:extLst>
              <a:ext uri="{FF2B5EF4-FFF2-40B4-BE49-F238E27FC236}">
                <a16:creationId xmlns:a16="http://schemas.microsoft.com/office/drawing/2014/main" id="{81A661F1-00DE-953F-D03B-80E00EBEEF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3898"/>
          <a:stretch>
            <a:fillRect/>
          </a:stretch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4" name="Picture 3" descr="What is Employee Benefits Administration?">
            <a:extLst>
              <a:ext uri="{FF2B5EF4-FFF2-40B4-BE49-F238E27FC236}">
                <a16:creationId xmlns:a16="http://schemas.microsoft.com/office/drawing/2014/main" id="{8CF8DE4D-C979-EC83-4FB1-5C6FCC843F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46" b="34504"/>
          <a:stretch>
            <a:fillRect/>
          </a:stretch>
        </p:blipFill>
        <p:spPr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80177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1F84BA-279F-AA4F-9F74-BFCDC95E7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Future Enhancements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DB37E80-8CF9-BADA-0309-EF7A9972D1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9714867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40877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 Fill">
            <a:extLst>
              <a:ext uri="{FF2B5EF4-FFF2-40B4-BE49-F238E27FC236}">
                <a16:creationId xmlns:a16="http://schemas.microsoft.com/office/drawing/2014/main" id="{C3420C89-0B09-4632-A4AF-3971D08BF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lor Cover">
            <a:extLst>
              <a:ext uri="{FF2B5EF4-FFF2-40B4-BE49-F238E27FC236}">
                <a16:creationId xmlns:a16="http://schemas.microsoft.com/office/drawing/2014/main" id="{4E5CBA61-BF74-40B4-A3A8-366BBA626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C27E70C-5470-4262-B9CE-AE52C51CF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929"/>
            <a:ext cx="12188952" cy="3490956"/>
            <a:chOff x="651279" y="598259"/>
            <a:chExt cx="10889442" cy="5680742"/>
          </a:xfrm>
        </p:grpSpPr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B5C7D35F-738C-47DF-AD6E-859806E46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740F8C8B-E52F-46CF-89C7-51C6A037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 descr="Audience Management">
            <a:extLst>
              <a:ext uri="{FF2B5EF4-FFF2-40B4-BE49-F238E27FC236}">
                <a16:creationId xmlns:a16="http://schemas.microsoft.com/office/drawing/2014/main" id="{7B6A1AFF-09D8-3334-7F60-3ACF03E62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647" y="1655170"/>
            <a:ext cx="4730214" cy="354766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38D69D-D7DB-539B-579B-DD83BDE88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841249"/>
            <a:ext cx="5692953" cy="2587131"/>
          </a:xfrm>
        </p:spPr>
        <p:txBody>
          <a:bodyPr anchor="b">
            <a:normAutofit/>
          </a:bodyPr>
          <a:lstStyle/>
          <a:p>
            <a:r>
              <a:rPr lang="en-US" sz="4800" b="1">
                <a:solidFill>
                  <a:schemeClr val="bg1"/>
                </a:solidFill>
                <a:latin typeface="Aptos"/>
              </a:rPr>
              <a:t>Thank You!</a:t>
            </a:r>
            <a:endParaRPr lang="en-US" sz="48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D5B61-51CA-6676-CF14-D4526673B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383" y="3566810"/>
            <a:ext cx="5692953" cy="2651110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800" b="1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Questions &amp; Feedback Welcome</a:t>
            </a:r>
            <a:endParaRPr lang="en-US" sz="180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1800">
              <a:solidFill>
                <a:schemeClr val="tx2"/>
              </a:solidFill>
            </a:endParaRPr>
          </a:p>
          <a:p>
            <a:endParaRPr lang="en-US" sz="18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714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681C32C-7AFC-4BB3-9088-65CBDFC5D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84FDBA-DFE7-FC4A-5E72-126CD6EED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45" y="4450088"/>
            <a:ext cx="4685857" cy="1465973"/>
          </a:xfrm>
        </p:spPr>
        <p:txBody>
          <a:bodyPr anchor="t">
            <a:normAutofit fontScale="90000"/>
          </a:bodyPr>
          <a:lstStyle/>
          <a:p>
            <a:r>
              <a:rPr lang="en-US" sz="2200" dirty="0"/>
              <a:t>Introducing to</a:t>
            </a:r>
            <a:br>
              <a:rPr lang="en-US" sz="3100" dirty="0"/>
            </a:br>
            <a:r>
              <a:rPr lang="en-US" sz="3600" dirty="0"/>
              <a:t>Farm Management System</a:t>
            </a:r>
            <a:br>
              <a:rPr lang="en-US" sz="3100" dirty="0"/>
            </a:br>
            <a:r>
              <a:rPr lang="en-US" sz="1800" dirty="0">
                <a:ea typeface="+mj-lt"/>
                <a:cs typeface="+mj-lt"/>
              </a:rPr>
              <a:t>One System, Total Farm Control</a:t>
            </a:r>
            <a:endParaRPr lang="en-US" sz="1800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15C4883-4D26-6687-579F-CEE84D8726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3481"/>
          <a:stretch>
            <a:fillRect/>
          </a:stretch>
        </p:blipFill>
        <p:spPr>
          <a:xfrm>
            <a:off x="20" y="432"/>
            <a:ext cx="12191980" cy="42447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A0721-E28E-86C2-8F6F-580F66A8D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3704" y="4728115"/>
            <a:ext cx="7646771" cy="132181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b="1" dirty="0"/>
              <a:t>Presented By-</a:t>
            </a:r>
            <a:endParaRPr lang="en-US" sz="1400" b="1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err="1"/>
              <a:t>Argho</a:t>
            </a:r>
            <a:r>
              <a:rPr lang="en-GB" sz="1400" dirty="0"/>
              <a:t> Mondal (20232111010)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dirty="0" err="1"/>
              <a:t>Ethun</a:t>
            </a:r>
            <a:r>
              <a:rPr lang="en-GB" sz="1400" dirty="0"/>
              <a:t> Mallick (20232110010)</a:t>
            </a:r>
            <a:endParaRPr lang="en-US" sz="140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dirty="0"/>
              <a:t>MD. </a:t>
            </a:r>
            <a:r>
              <a:rPr lang="en-GB" sz="1400" dirty="0" err="1"/>
              <a:t>Asaduzzaman</a:t>
            </a:r>
            <a:r>
              <a:rPr lang="en-GB" sz="1400" dirty="0"/>
              <a:t> </a:t>
            </a:r>
            <a:r>
              <a:rPr lang="en-GB" sz="1400" dirty="0" err="1"/>
              <a:t>Redoy</a:t>
            </a:r>
            <a:r>
              <a:rPr lang="en-GB" sz="1400" dirty="0"/>
              <a:t> (20232116010)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2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99C0ED0-69DE-4C31-A5CF-E2A46FD30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D42B8BD-40AF-488E-8A79-D7256C917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BE1D18-362D-A1E0-102A-3B5A1084FF96}"/>
              </a:ext>
            </a:extLst>
          </p:cNvPr>
          <p:cNvSpPr txBox="1"/>
          <p:nvPr/>
        </p:nvSpPr>
        <p:spPr>
          <a:xfrm>
            <a:off x="8806485" y="4729968"/>
            <a:ext cx="355275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b="1" dirty="0"/>
              <a:t>Presented To-</a:t>
            </a:r>
          </a:p>
          <a:p>
            <a:r>
              <a:rPr lang="en-GB" sz="1400" err="1"/>
              <a:t>Zahrul</a:t>
            </a:r>
            <a:r>
              <a:rPr lang="en-GB" sz="1400" dirty="0"/>
              <a:t> Zannat Peya</a:t>
            </a:r>
          </a:p>
          <a:p>
            <a:r>
              <a:rPr lang="en-GB" sz="1400" dirty="0"/>
              <a:t>Assistant Professor</a:t>
            </a:r>
          </a:p>
          <a:p>
            <a:r>
              <a:rPr lang="en-GB" sz="1400" dirty="0"/>
              <a:t>North Western University, Khulna</a:t>
            </a:r>
          </a:p>
        </p:txBody>
      </p:sp>
    </p:spTree>
    <p:extLst>
      <p:ext uri="{BB962C8B-B14F-4D97-AF65-F5344CB8AC3E}">
        <p14:creationId xmlns:p14="http://schemas.microsoft.com/office/powerpoint/2010/main" val="2509077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A6B319F-86FE-4754-878E-06F0804D8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F7D1B5-3477-499F-ACC5-2C8B07F4E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A1672B-F02C-4395-F1F5-111AB1435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24" y="1608667"/>
            <a:ext cx="3380557" cy="45011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Let's</a:t>
            </a: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meet</a:t>
            </a:r>
            <a:br>
              <a:rPr lang="en-US" dirty="0"/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Rahim and Karim!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81AE-D645-D66B-A5F5-4DF79FDF2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223" y="7051422"/>
            <a:ext cx="1231209" cy="12626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D3DA6B-7B5F-422D-28AD-83BF275753A0}"/>
              </a:ext>
            </a:extLst>
          </p:cNvPr>
          <p:cNvSpPr txBox="1"/>
          <p:nvPr/>
        </p:nvSpPr>
        <p:spPr>
          <a:xfrm>
            <a:off x="8424628" y="4042339"/>
            <a:ext cx="3764698" cy="442969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b="1" dirty="0"/>
              <a:t>Farmer Karim </a:t>
            </a:r>
            <a:endParaRPr lang="en-US" sz="20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000" b="1" dirty="0"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ea typeface="+mn-lt"/>
                <a:cs typeface="+mn-lt"/>
              </a:rPr>
              <a:t>Faces challenges every day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Always runs behind schedule</a:t>
            </a:r>
            <a:endParaRPr lang="en-US" dirty="0">
              <a:ea typeface="+mn-lt"/>
              <a:cs typeface="+mn-lt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Forgets seed and fertilizer dates </a:t>
            </a:r>
            <a:endParaRPr lang="en-US">
              <a:ea typeface="+mn-lt"/>
              <a:cs typeface="+mn-lt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Lose money every harvest.</a:t>
            </a:r>
            <a:endParaRPr lang="en-US"/>
          </a:p>
        </p:txBody>
      </p:sp>
      <p:pic>
        <p:nvPicPr>
          <p:cNvPr id="5" name="Picture 4" descr="A person wearing sunglasses and holding his hand to his head&#10;&#10;AI-generated content may be incorrect.">
            <a:extLst>
              <a:ext uri="{FF2B5EF4-FFF2-40B4-BE49-F238E27FC236}">
                <a16:creationId xmlns:a16="http://schemas.microsoft.com/office/drawing/2014/main" id="{D975413F-35C6-D202-3B3F-8713D0A3F7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07" t="18937" r="221" b="-166"/>
          <a:stretch>
            <a:fillRect/>
          </a:stretch>
        </p:blipFill>
        <p:spPr>
          <a:xfrm>
            <a:off x="4684308" y="1012210"/>
            <a:ext cx="2062595" cy="245447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5" descr="A person holding a piece of paper&#10;&#10;AI-generated content may be incorrect.">
            <a:extLst>
              <a:ext uri="{FF2B5EF4-FFF2-40B4-BE49-F238E27FC236}">
                <a16:creationId xmlns:a16="http://schemas.microsoft.com/office/drawing/2014/main" id="{4533767E-2BEC-555E-5F58-428F745B1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233" y="1012208"/>
            <a:ext cx="2063087" cy="244522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255E2F-7419-2094-8BB7-4581E2476537}"/>
              </a:ext>
            </a:extLst>
          </p:cNvPr>
          <p:cNvSpPr txBox="1"/>
          <p:nvPr/>
        </p:nvSpPr>
        <p:spPr>
          <a:xfrm>
            <a:off x="4296736" y="4045141"/>
            <a:ext cx="3763477" cy="26725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b="1" dirty="0"/>
              <a:t>Farmer Rahim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000" b="1" dirty="0"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ea typeface="+mn-lt"/>
                <a:cs typeface="+mn-lt"/>
              </a:rPr>
              <a:t>A successful, organized farmer</a:t>
            </a:r>
            <a:endParaRPr lang="en-US" sz="2000" dirty="0"/>
          </a:p>
          <a:p>
            <a:pPr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His crops grow on time</a:t>
            </a:r>
          </a:p>
          <a:p>
            <a:pPr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Cows stay healthy </a:t>
            </a:r>
          </a:p>
          <a:p>
            <a:pPr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Profits rise every season</a:t>
            </a:r>
            <a:endParaRPr lang="en-US" sz="200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014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803386D-8EC0-490A-9296-FAFCF1ADA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4720EDA-E218-43A9-8817-08F09F4DB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87C4F29-0DC4-4901-A2FD-7C88889E6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6A781BA-2341-444F-811D-870633C4F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678" y="0"/>
            <a:ext cx="11145980" cy="6870723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D694E8-2254-0181-38BD-FB70D055C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5" y="552810"/>
            <a:ext cx="4804659" cy="2228759"/>
          </a:xfrm>
        </p:spPr>
        <p:txBody>
          <a:bodyPr anchor="b">
            <a:normAutofit/>
          </a:bodyPr>
          <a:lstStyle/>
          <a:p>
            <a:r>
              <a:rPr lang="en-US" sz="4800" dirty="0"/>
              <a:t>Problem Related to Crops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EF911F3-CE20-B3E0-A9EC-EF3C500BF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1965" y="2959729"/>
            <a:ext cx="4804659" cy="33410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ea typeface="+mn-lt"/>
                <a:cs typeface="+mn-lt"/>
              </a:rPr>
              <a:t>Unpredictable crop yields</a:t>
            </a:r>
            <a:endParaRPr lang="en-US" sz="1800" dirty="0"/>
          </a:p>
          <a:p>
            <a:r>
              <a:rPr lang="en-US" sz="1800" dirty="0">
                <a:ea typeface="+mn-lt"/>
                <a:cs typeface="+mn-lt"/>
              </a:rPr>
              <a:t>Forgetting fertilizer schedules</a:t>
            </a:r>
            <a:endParaRPr lang="en-US" sz="1800" dirty="0"/>
          </a:p>
          <a:p>
            <a:r>
              <a:rPr lang="en-US" sz="1800" dirty="0">
                <a:ea typeface="+mn-lt"/>
                <a:cs typeface="+mn-lt"/>
              </a:rPr>
              <a:t>Manual tracking of crop data</a:t>
            </a:r>
            <a:endParaRPr lang="en-US" sz="1800" dirty="0"/>
          </a:p>
          <a:p>
            <a:endParaRPr lang="en-US" sz="1800"/>
          </a:p>
          <a:p>
            <a:endParaRPr lang="en-US" sz="1800"/>
          </a:p>
          <a:p>
            <a:pPr marL="0" indent="0">
              <a:buNone/>
            </a:pPr>
            <a:endParaRPr lang="en-US" sz="1800"/>
          </a:p>
        </p:txBody>
      </p:sp>
      <p:pic>
        <p:nvPicPr>
          <p:cNvPr id="10" name="Picture 9" descr="Farmers protests: why India’s agriculture problems are much deeper ...">
            <a:extLst>
              <a:ext uri="{FF2B5EF4-FFF2-40B4-BE49-F238E27FC236}">
                <a16:creationId xmlns:a16="http://schemas.microsoft.com/office/drawing/2014/main" id="{47835CE5-8E00-1FA2-A242-649B74599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684" y="469903"/>
            <a:ext cx="5093140" cy="2864891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3FB5AD3-4774-5A7B-272D-8FDF6BB3E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584265"/>
              </p:ext>
            </p:extLst>
          </p:nvPr>
        </p:nvGraphicFramePr>
        <p:xfrm>
          <a:off x="6381684" y="3702401"/>
          <a:ext cx="5093141" cy="2796345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2429069">
                  <a:extLst>
                    <a:ext uri="{9D8B030D-6E8A-4147-A177-3AD203B41FA5}">
                      <a16:colId xmlns:a16="http://schemas.microsoft.com/office/drawing/2014/main" val="1389099170"/>
                    </a:ext>
                  </a:extLst>
                </a:gridCol>
                <a:gridCol w="2664072">
                  <a:extLst>
                    <a:ext uri="{9D8B030D-6E8A-4147-A177-3AD203B41FA5}">
                      <a16:colId xmlns:a16="http://schemas.microsoft.com/office/drawing/2014/main" val="2634329355"/>
                    </a:ext>
                  </a:extLst>
                </a:gridCol>
              </a:tblGrid>
              <a:tr h="5592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dirty="0"/>
                        <a:t>Crop Farming</a:t>
                      </a:r>
                      <a:endParaRPr lang="en-US" sz="1500" dirty="0"/>
                    </a:p>
                  </a:txBody>
                  <a:tcPr marL="75450" marR="75450" marT="37725" marB="377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dirty="0"/>
                        <a:t>Problems</a:t>
                      </a:r>
                      <a:endParaRPr lang="en-US" sz="1500" dirty="0"/>
                    </a:p>
                  </a:txBody>
                  <a:tcPr marL="75450" marR="75450" marT="37725" marB="37725" anchor="ctr"/>
                </a:tc>
                <a:extLst>
                  <a:ext uri="{0D108BD9-81ED-4DB2-BD59-A6C34878D82A}">
                    <a16:rowId xmlns:a16="http://schemas.microsoft.com/office/drawing/2014/main" val="3671462855"/>
                  </a:ext>
                </a:extLst>
              </a:tr>
              <a:tr h="5592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1. Unpredictable crop yields</a:t>
                      </a:r>
                    </a:p>
                  </a:txBody>
                  <a:tcPr marL="75450" marR="75450" marT="37725" marB="377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Hard to predict output each season</a:t>
                      </a:r>
                    </a:p>
                  </a:txBody>
                  <a:tcPr marL="75450" marR="75450" marT="37725" marB="37725" anchor="ctr"/>
                </a:tc>
                <a:extLst>
                  <a:ext uri="{0D108BD9-81ED-4DB2-BD59-A6C34878D82A}">
                    <a16:rowId xmlns:a16="http://schemas.microsoft.com/office/drawing/2014/main" val="2153754285"/>
                  </a:ext>
                </a:extLst>
              </a:tr>
              <a:tr h="5592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2. Forgetting fertilizer schedules</a:t>
                      </a:r>
                    </a:p>
                  </a:txBody>
                  <a:tcPr marL="75450" marR="75450" marT="37725" marB="377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Sometimes overuse, sometimes miss applications</a:t>
                      </a:r>
                    </a:p>
                  </a:txBody>
                  <a:tcPr marL="75450" marR="75450" marT="37725" marB="37725" anchor="ctr"/>
                </a:tc>
                <a:extLst>
                  <a:ext uri="{0D108BD9-81ED-4DB2-BD59-A6C34878D82A}">
                    <a16:rowId xmlns:a16="http://schemas.microsoft.com/office/drawing/2014/main" val="1541952046"/>
                  </a:ext>
                </a:extLst>
              </a:tr>
              <a:tr h="5592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3. Difficulty planning irrigation</a:t>
                      </a:r>
                    </a:p>
                  </a:txBody>
                  <a:tcPr marL="75450" marR="75450" marT="37725" marB="377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No organized schedule for watering crops</a:t>
                      </a:r>
                    </a:p>
                  </a:txBody>
                  <a:tcPr marL="75450" marR="75450" marT="37725" marB="37725" anchor="ctr"/>
                </a:tc>
                <a:extLst>
                  <a:ext uri="{0D108BD9-81ED-4DB2-BD59-A6C34878D82A}">
                    <a16:rowId xmlns:a16="http://schemas.microsoft.com/office/drawing/2014/main" val="3043285081"/>
                  </a:ext>
                </a:extLst>
              </a:tr>
              <a:tr h="5592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4. Manual tracking of crop data</a:t>
                      </a:r>
                    </a:p>
                  </a:txBody>
                  <a:tcPr marL="75450" marR="75450" marT="37725" marB="377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Everything recorded on paper, prone to errors</a:t>
                      </a:r>
                    </a:p>
                  </a:txBody>
                  <a:tcPr marL="75450" marR="75450" marT="37725" marB="37725" anchor="ctr"/>
                </a:tc>
                <a:extLst>
                  <a:ext uri="{0D108BD9-81ED-4DB2-BD59-A6C34878D82A}">
                    <a16:rowId xmlns:a16="http://schemas.microsoft.com/office/drawing/2014/main" val="1445729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4983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D813D1-BA6B-40B4-A101-04BB89445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EA3DFA5-2D7B-4989-8ED7-8321EC114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678" y="0"/>
            <a:ext cx="11145980" cy="6870723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BB97C-57F2-842C-01C1-858F08127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398" y="437244"/>
            <a:ext cx="4546014" cy="1893524"/>
          </a:xfrm>
        </p:spPr>
        <p:txBody>
          <a:bodyPr anchor="b">
            <a:normAutofit fontScale="90000"/>
          </a:bodyPr>
          <a:lstStyle/>
          <a:p>
            <a:r>
              <a:rPr lang="en-US" sz="4800" dirty="0"/>
              <a:t> Problems Related to Dairy Farm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57625-3E54-3290-0BC2-EC37ECA81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1966" y="2965593"/>
            <a:ext cx="3629555" cy="29415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>
                <a:ea typeface="+mn-lt"/>
                <a:cs typeface="+mn-lt"/>
              </a:rPr>
              <a:t>Trouble tracking feed &amp; nutrition</a:t>
            </a:r>
            <a:endParaRPr lang="en-US" sz="1800"/>
          </a:p>
          <a:p>
            <a:r>
              <a:rPr lang="en-US" sz="1800">
                <a:ea typeface="+mn-lt"/>
                <a:cs typeface="+mn-lt"/>
              </a:rPr>
              <a:t>Forgetting vaccination schedules</a:t>
            </a:r>
            <a:endParaRPr lang="en-US" sz="1800"/>
          </a:p>
          <a:p>
            <a:r>
              <a:rPr lang="en-US" sz="1800">
                <a:ea typeface="+mn-lt"/>
                <a:cs typeface="+mn-lt"/>
              </a:rPr>
              <a:t>Manual milk production records</a:t>
            </a:r>
            <a:endParaRPr lang="en-US" sz="1800"/>
          </a:p>
          <a:p>
            <a:r>
              <a:rPr lang="en-US" sz="1800">
                <a:ea typeface="+mn-lt"/>
                <a:cs typeface="+mn-lt"/>
              </a:rPr>
              <a:t>Financial losses due to mismanagement</a:t>
            </a:r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</p:txBody>
      </p:sp>
      <p:pic>
        <p:nvPicPr>
          <p:cNvPr id="6" name="Picture 5" descr="Male Farmer Wearing an Antivirus Mask Has Problemsat Farm with Dairy ...">
            <a:extLst>
              <a:ext uri="{FF2B5EF4-FFF2-40B4-BE49-F238E27FC236}">
                <a16:creationId xmlns:a16="http://schemas.microsoft.com/office/drawing/2014/main" id="{C5F6E12B-8D97-D463-CBC3-90F3F183B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12" y="171716"/>
            <a:ext cx="5468608" cy="3236485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F22F440-31FD-52F8-1242-97B1047D5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707088"/>
              </p:ext>
            </p:extLst>
          </p:nvPr>
        </p:nvGraphicFramePr>
        <p:xfrm>
          <a:off x="5914029" y="3446059"/>
          <a:ext cx="5457319" cy="3187911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669775">
                  <a:extLst>
                    <a:ext uri="{9D8B030D-6E8A-4147-A177-3AD203B41FA5}">
                      <a16:colId xmlns:a16="http://schemas.microsoft.com/office/drawing/2014/main" val="983870980"/>
                    </a:ext>
                  </a:extLst>
                </a:gridCol>
                <a:gridCol w="2787544">
                  <a:extLst>
                    <a:ext uri="{9D8B030D-6E8A-4147-A177-3AD203B41FA5}">
                      <a16:colId xmlns:a16="http://schemas.microsoft.com/office/drawing/2014/main" val="2091796404"/>
                    </a:ext>
                  </a:extLst>
                </a:gridCol>
              </a:tblGrid>
              <a:tr h="4420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cap="none" spc="0" dirty="0">
                          <a:solidFill>
                            <a:schemeClr val="tx1"/>
                          </a:solidFill>
                        </a:rPr>
                        <a:t> Dairy Farm</a:t>
                      </a:r>
                      <a:endParaRPr lang="en-US" sz="17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95382" marR="95382" marT="47691" marB="95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cap="none" spc="0" dirty="0">
                          <a:solidFill>
                            <a:schemeClr val="tx1"/>
                          </a:solidFill>
                        </a:rPr>
                        <a:t>Problems</a:t>
                      </a:r>
                      <a:endParaRPr lang="en-US" sz="17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95382" marR="95382" marT="47691" marB="9538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1756607"/>
                  </a:ext>
                </a:extLst>
              </a:tr>
              <a:tr h="6864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cap="none" spc="0" dirty="0">
                          <a:solidFill>
                            <a:schemeClr val="tx1"/>
                          </a:solidFill>
                        </a:rPr>
                        <a:t>1. Trouble tracking feed &amp; nutrition</a:t>
                      </a:r>
                    </a:p>
                  </a:txBody>
                  <a:tcPr marL="95382" marR="95382" marT="47691" marB="9538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cap="none" spc="0" dirty="0">
                          <a:solidFill>
                            <a:schemeClr val="tx1"/>
                          </a:solidFill>
                        </a:rPr>
                        <a:t>Hard to monitor daily feed for cows</a:t>
                      </a:r>
                    </a:p>
                  </a:txBody>
                  <a:tcPr marL="95382" marR="95382" marT="47691" marB="9538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316874"/>
                  </a:ext>
                </a:extLst>
              </a:tr>
              <a:tr h="6864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cap="none" spc="0" dirty="0">
                          <a:solidFill>
                            <a:schemeClr val="tx1"/>
                          </a:solidFill>
                        </a:rPr>
                        <a:t>2. Forgetting vaccination schedules</a:t>
                      </a:r>
                    </a:p>
                  </a:txBody>
                  <a:tcPr marL="95382" marR="95382" marT="47691" marB="95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cap="none" spc="0" dirty="0">
                          <a:solidFill>
                            <a:schemeClr val="tx1"/>
                          </a:solidFill>
                        </a:rPr>
                        <a:t>Risk of disease in livestock</a:t>
                      </a:r>
                    </a:p>
                  </a:txBody>
                  <a:tcPr marL="95382" marR="95382" marT="47691" marB="9538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7965120"/>
                  </a:ext>
                </a:extLst>
              </a:tr>
              <a:tr h="6864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cap="none" spc="0" dirty="0">
                          <a:solidFill>
                            <a:schemeClr val="tx1"/>
                          </a:solidFill>
                        </a:rPr>
                        <a:t>3. Manual milk production records</a:t>
                      </a:r>
                    </a:p>
                  </a:txBody>
                  <a:tcPr marL="95382" marR="95382" marT="47691" marB="9538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cap="none" spc="0" dirty="0">
                          <a:solidFill>
                            <a:schemeClr val="tx1"/>
                          </a:solidFill>
                        </a:rPr>
                        <a:t>Records often inaccurate or lost</a:t>
                      </a:r>
                    </a:p>
                  </a:txBody>
                  <a:tcPr marL="95382" marR="95382" marT="47691" marB="9538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634894"/>
                  </a:ext>
                </a:extLst>
              </a:tr>
              <a:tr h="6864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cap="none" spc="0" dirty="0">
                          <a:solidFill>
                            <a:schemeClr val="tx1"/>
                          </a:solidFill>
                        </a:rPr>
                        <a:t>4. Financial losses due to mismanagement</a:t>
                      </a:r>
                    </a:p>
                  </a:txBody>
                  <a:tcPr marL="95382" marR="95382" marT="47691" marB="95382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cap="none" spc="0" dirty="0">
                          <a:solidFill>
                            <a:schemeClr val="tx1"/>
                          </a:solidFill>
                        </a:rPr>
                        <a:t>Mistakes directly reduce profit</a:t>
                      </a:r>
                    </a:p>
                  </a:txBody>
                  <a:tcPr marL="95382" marR="95382" marT="47691" marB="9538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4138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4079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!!Rectangle">
            <a:extLst>
              <a:ext uri="{FF2B5EF4-FFF2-40B4-BE49-F238E27FC236}">
                <a16:creationId xmlns:a16="http://schemas.microsoft.com/office/drawing/2014/main" id="{21ED5FCA-9564-42B4-9F52-2CCED8ED6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0A969C6-1302-1E40-82B2-72549C2A1B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5000"/>
          </a:blip>
          <a:srcRect l="16567" r="3433"/>
          <a:stretch>
            <a:fillRect/>
          </a:stretch>
        </p:blipFill>
        <p:spPr>
          <a:xfrm>
            <a:off x="20" y="-9107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272FED-8644-7DFA-8DD1-A2F9CF59F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+mj-lt"/>
                <a:cs typeface="+mj-lt"/>
              </a:rPr>
              <a:t>Common Solution!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52429743-6C42-497C-1596-E46078E1A3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7378743"/>
              </p:ext>
            </p:extLst>
          </p:nvPr>
        </p:nvGraphicFramePr>
        <p:xfrm>
          <a:off x="-4238660" y="1325563"/>
          <a:ext cx="20659722" cy="5363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35982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DF6AD9B-6BD4-DC9D-FE3C-D4A1450BAD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92" r="6527" b="-5"/>
          <a:stretch>
            <a:fillRect/>
          </a:stretch>
        </p:blipFill>
        <p:spPr>
          <a:xfrm>
            <a:off x="621675" y="623280"/>
            <a:ext cx="3435536" cy="1819656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59940D-F0E4-DFA3-A54E-36881A19F3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383" r="-2" b="16575"/>
          <a:stretch>
            <a:fillRect/>
          </a:stretch>
        </p:blipFill>
        <p:spPr>
          <a:xfrm>
            <a:off x="621676" y="4416029"/>
            <a:ext cx="3446072" cy="1815122"/>
          </a:xfrm>
          <a:prstGeom prst="rect">
            <a:avLst/>
          </a:prstGeom>
        </p:spPr>
      </p:pic>
      <p:sp>
        <p:nvSpPr>
          <p:cNvPr id="45" name="Right Triangle 44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5217" y="623275"/>
            <a:ext cx="717161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CB3566-EC72-3027-1783-90ADDF098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385" y="1188637"/>
            <a:ext cx="6237586" cy="1597228"/>
          </a:xfrm>
        </p:spPr>
        <p:txBody>
          <a:bodyPr>
            <a:normAutofit/>
          </a:bodyPr>
          <a:lstStyle/>
          <a:p>
            <a:r>
              <a:rPr lang="en-US" sz="5400"/>
              <a:t>Features!</a:t>
            </a:r>
          </a:p>
        </p:txBody>
      </p:sp>
      <p:pic>
        <p:nvPicPr>
          <p:cNvPr id="6" name="Picture 5" descr="A screenshot of a phone&#10;&#10;AI-generated content may be incorrect.">
            <a:extLst>
              <a:ext uri="{FF2B5EF4-FFF2-40B4-BE49-F238E27FC236}">
                <a16:creationId xmlns:a16="http://schemas.microsoft.com/office/drawing/2014/main" id="{2F9658A6-C845-4BBE-0F06-5100AFC3DFD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8009" b="44500"/>
          <a:stretch>
            <a:fillRect/>
          </a:stretch>
        </p:blipFill>
        <p:spPr>
          <a:xfrm>
            <a:off x="621675" y="2440043"/>
            <a:ext cx="3446072" cy="181965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7A03D-F1DD-456A-8D54-C201529AF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0385" y="2654472"/>
            <a:ext cx="6492778" cy="322861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600" b="1" dirty="0">
                <a:ea typeface="+mn-lt"/>
                <a:cs typeface="+mn-lt"/>
              </a:rPr>
              <a:t>Crop Management</a:t>
            </a:r>
          </a:p>
          <a:p>
            <a:r>
              <a:rPr lang="en-US" sz="1600" b="1" dirty="0">
                <a:ea typeface="+mn-lt"/>
                <a:cs typeface="+mn-lt"/>
              </a:rPr>
              <a:t>Livestock Management</a:t>
            </a:r>
          </a:p>
          <a:p>
            <a:r>
              <a:rPr lang="en-US" sz="1600" b="1" dirty="0">
                <a:ea typeface="+mn-lt"/>
                <a:cs typeface="+mn-lt"/>
              </a:rPr>
              <a:t>Yield &amp; Performance Tracking</a:t>
            </a:r>
            <a:r>
              <a:rPr lang="en-US" sz="1600" dirty="0">
                <a:ea typeface="+mn-lt"/>
                <a:cs typeface="+mn-lt"/>
              </a:rPr>
              <a:t> </a:t>
            </a:r>
          </a:p>
          <a:p>
            <a:r>
              <a:rPr lang="en-US" sz="1600" b="1" dirty="0">
                <a:ea typeface="+mn-lt"/>
                <a:cs typeface="+mn-lt"/>
              </a:rPr>
              <a:t>Profit &amp; Loss Monitoring</a:t>
            </a:r>
            <a:r>
              <a:rPr lang="en-US" sz="1600" dirty="0">
                <a:ea typeface="+mn-lt"/>
                <a:cs typeface="+mn-lt"/>
              </a:rPr>
              <a:t> </a:t>
            </a:r>
          </a:p>
          <a:p>
            <a:r>
              <a:rPr lang="en-US" sz="1600" b="1" dirty="0">
                <a:ea typeface="+mn-lt"/>
                <a:cs typeface="+mn-lt"/>
              </a:rPr>
              <a:t>User Dashboard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69510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20C4D-067A-6594-5263-61FA39D57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Working Flow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D651228-CC72-A974-BB5C-ADAE4B667D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8991460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9965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E36BB3C5-822B-45E1-A81E-5CC3176C6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4D6802E-F018-FA46-E6A5-828DFCB867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77" r="4081" b="2"/>
          <a:stretch>
            <a:fillRect/>
          </a:stretch>
        </p:blipFill>
        <p:spPr>
          <a:xfrm>
            <a:off x="579264" y="365141"/>
            <a:ext cx="6288262" cy="3063875"/>
          </a:xfrm>
          <a:prstGeom prst="rect">
            <a:avLst/>
          </a:prstGeom>
        </p:spPr>
      </p:pic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FB39ECA9-4CDE-4883-98E8-287E905E9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263" y="3630934"/>
            <a:ext cx="6288261" cy="2546028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16765-F91A-C067-26D7-A9E1E0B60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49689"/>
            <a:ext cx="2111122" cy="2105025"/>
          </a:xfrm>
        </p:spPr>
        <p:txBody>
          <a:bodyPr>
            <a:normAutofit/>
          </a:bodyPr>
          <a:lstStyle/>
          <a:p>
            <a:r>
              <a:rPr lang="en-US" sz="2400"/>
              <a:t>Crop Management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67483D0-BAEB-4927-88AD-76F5DA846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94" y="45657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DBB7B12-4298-4CFB-B539-44A91C930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394346" y="4893056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68B64-1132-8FFB-974A-8F0FFC2D1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563" y="3849688"/>
            <a:ext cx="3315810" cy="21050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700">
                <a:ea typeface="+mn-lt"/>
                <a:cs typeface="+mn-lt"/>
              </a:rPr>
              <a:t>Input: </a:t>
            </a:r>
            <a:r>
              <a:rPr lang="en-US" sz="1700" b="1">
                <a:ea typeface="+mn-lt"/>
                <a:cs typeface="+mn-lt"/>
              </a:rPr>
              <a:t>Crop Name, Activity, Date</a:t>
            </a:r>
            <a:endParaRPr lang="en-US" sz="1700"/>
          </a:p>
          <a:p>
            <a:r>
              <a:rPr lang="en-US" sz="1700">
                <a:ea typeface="+mn-lt"/>
                <a:cs typeface="+mn-lt"/>
              </a:rPr>
              <a:t>System: Records activities, schedules next tasks</a:t>
            </a:r>
            <a:endParaRPr lang="en-US" sz="1700"/>
          </a:p>
          <a:p>
            <a:r>
              <a:rPr lang="en-US" sz="1700">
                <a:ea typeface="+mn-lt"/>
                <a:cs typeface="+mn-lt"/>
              </a:rPr>
              <a:t>Output: Table of crop activities, Graph of activity completion vs time</a:t>
            </a:r>
            <a:endParaRPr lang="en-US" sz="1700"/>
          </a:p>
          <a:p>
            <a:endParaRPr lang="en-US" sz="170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8BAADB5-6A6C-3453-4210-EA9963990E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87" r="24150" b="-1"/>
          <a:stretch>
            <a:fillRect/>
          </a:stretch>
        </p:blipFill>
        <p:spPr>
          <a:xfrm>
            <a:off x="7048500" y="365109"/>
            <a:ext cx="4621006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63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Welcome!</vt:lpstr>
      <vt:lpstr>Introducing to Farm Management System One System, Total Farm Control</vt:lpstr>
      <vt:lpstr>Let's meet Rahim and Karim!</vt:lpstr>
      <vt:lpstr>Problem Related to Crops</vt:lpstr>
      <vt:lpstr> Problems Related to Dairy Farm</vt:lpstr>
      <vt:lpstr>Common Solution!</vt:lpstr>
      <vt:lpstr>Features!</vt:lpstr>
      <vt:lpstr>Working Flow </vt:lpstr>
      <vt:lpstr>Crop Management</vt:lpstr>
      <vt:lpstr>Livestock Management</vt:lpstr>
      <vt:lpstr>Inventory Management</vt:lpstr>
      <vt:lpstr>Financial Summary</vt:lpstr>
      <vt:lpstr>Start Farming Smarter in 2 Steps:</vt:lpstr>
      <vt:lpstr>Technology Used</vt:lpstr>
      <vt:lpstr>Benefits</vt:lpstr>
      <vt:lpstr>Future Enhancements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495</cp:revision>
  <dcterms:created xsi:type="dcterms:W3CDTF">2013-07-15T20:26:40Z</dcterms:created>
  <dcterms:modified xsi:type="dcterms:W3CDTF">2025-10-28T18:16:14Z</dcterms:modified>
</cp:coreProperties>
</file>